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6.xml" ContentType="application/vnd.openxmlformats-officedocument.presentationml.tags+xml"/>
  <Override PartName="/ppt/tags/tag37.xml" ContentType="application/vnd.openxmlformats-officedocument.presentationml.tags+xml"/>
  <Override PartName="/ppt/notesSlides/notesSlide20.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21.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2.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9.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5"/>
  </p:sldMasterIdLst>
  <p:notesMasterIdLst>
    <p:notesMasterId r:id="rId51"/>
  </p:notesMasterIdLst>
  <p:sldIdLst>
    <p:sldId id="331" r:id="rId6"/>
    <p:sldId id="836" r:id="rId7"/>
    <p:sldId id="290" r:id="rId8"/>
    <p:sldId id="291" r:id="rId9"/>
    <p:sldId id="263" r:id="rId10"/>
    <p:sldId id="837" r:id="rId11"/>
    <p:sldId id="293" r:id="rId12"/>
    <p:sldId id="294" r:id="rId13"/>
    <p:sldId id="838" r:id="rId14"/>
    <p:sldId id="257" r:id="rId15"/>
    <p:sldId id="288" r:id="rId16"/>
    <p:sldId id="843" r:id="rId17"/>
    <p:sldId id="295" r:id="rId18"/>
    <p:sldId id="869" r:id="rId19"/>
    <p:sldId id="864" r:id="rId20"/>
    <p:sldId id="867" r:id="rId21"/>
    <p:sldId id="856" r:id="rId22"/>
    <p:sldId id="861" r:id="rId23"/>
    <p:sldId id="862" r:id="rId24"/>
    <p:sldId id="868" r:id="rId25"/>
    <p:sldId id="858" r:id="rId26"/>
    <p:sldId id="859" r:id="rId27"/>
    <p:sldId id="860" r:id="rId28"/>
    <p:sldId id="863" r:id="rId29"/>
    <p:sldId id="865" r:id="rId30"/>
    <p:sldId id="866" r:id="rId31"/>
    <p:sldId id="870" r:id="rId32"/>
    <p:sldId id="267" r:id="rId33"/>
    <p:sldId id="857" r:id="rId34"/>
    <p:sldId id="871" r:id="rId35"/>
    <p:sldId id="281" r:id="rId36"/>
    <p:sldId id="872" r:id="rId37"/>
    <p:sldId id="873" r:id="rId38"/>
    <p:sldId id="303" r:id="rId39"/>
    <p:sldId id="323" r:id="rId40"/>
    <p:sldId id="278" r:id="rId41"/>
    <p:sldId id="313" r:id="rId42"/>
    <p:sldId id="322" r:id="rId43"/>
    <p:sldId id="300" r:id="rId44"/>
    <p:sldId id="315" r:id="rId45"/>
    <p:sldId id="316" r:id="rId46"/>
    <p:sldId id="832" r:id="rId47"/>
    <p:sldId id="304" r:id="rId48"/>
    <p:sldId id="305" r:id="rId49"/>
    <p:sldId id="325" r:id="rId50"/>
  </p:sldIdLst>
  <p:sldSz cx="12192000" cy="6858000"/>
  <p:notesSz cx="6858000" cy="9144000"/>
  <p:embeddedFontLst>
    <p:embeddedFont>
      <p:font typeface="Merriweather" pitchFamily="2" charset="77"/>
      <p:regular r:id="rId52"/>
      <p:bold r:id="rId53"/>
      <p:italic r:id="rId54"/>
      <p:boldItalic r:id="rId55"/>
    </p:embeddedFont>
    <p:embeddedFont>
      <p:font typeface="Montserrat" pitchFamily="2" charset="77"/>
      <p:regular r:id="rId56"/>
      <p:bold r:id="rId57"/>
      <p:italic r:id="rId58"/>
      <p:boldItalic r:id="rId59"/>
    </p:embeddedFont>
    <p:embeddedFont>
      <p:font typeface="Poppins SemiBold" pitchFamily="2" charset="77"/>
      <p:bold r:id="rId60"/>
      <p:boldItalic r:id="rId61"/>
    </p:embeddedFont>
    <p:embeddedFont>
      <p:font typeface="Raleway" pitchFamily="2" charset="77"/>
      <p:regular r:id="rId62"/>
      <p:bold r:id="rId63"/>
      <p:italic r:id="rId64"/>
      <p:boldItalic r:id="rId65"/>
    </p:embeddedFont>
    <p:embeddedFont>
      <p:font typeface="Raleway ExtraBold" pitchFamily="2" charset="77"/>
      <p:bold r:id="rId66"/>
      <p:boldItalic r:id="rId67"/>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1812"/>
    <a:srgbClr val="CC9700"/>
    <a:srgbClr val="FFBF00"/>
    <a:srgbClr val="4871A8"/>
    <a:srgbClr val="1F2E7A"/>
    <a:srgbClr val="1E4D89"/>
    <a:srgbClr val="594A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77CB15-A77E-42E3-9082-880D1F18B335}" v="107" dt="2025-04-16T15:42:36.49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62768" autoAdjust="0"/>
  </p:normalViewPr>
  <p:slideViewPr>
    <p:cSldViewPr snapToGrid="0">
      <p:cViewPr varScale="1">
        <p:scale>
          <a:sx n="68" d="100"/>
          <a:sy n="68" d="100"/>
        </p:scale>
        <p:origin x="286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2.fntdata"/><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Master" Target="slideMasters/slideMaster1.xml"/><Relationship Id="rId61" Type="http://schemas.openxmlformats.org/officeDocument/2006/relationships/font" Target="fonts/font1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notesMaster" Target="notesMasters/notesMaster1.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4.fntdata"/></Relationships>
</file>

<file path=ppt/charts/_rels/chart1.xml.rels><?xml version="1.0" encoding="UTF-8" standalone="yes"?>
<Relationships xmlns="http://schemas.openxmlformats.org/package/2006/relationships"><Relationship Id="rId3" Type="http://schemas.openxmlformats.org/officeDocument/2006/relationships/oleObject" Target="https://lacsq-my.sharepoint.com/personal/villeneuve_marie-sophie_lacsq_org/Documents/Documents/Analyse%20de%20conjoncture%20et%20veilles/Printemps%202024/Democracy%20Index%202023-1-84-11-15%20tableau%20des%20pays%20sans%20les%20types%20de%20r&#233;gim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lacsq-my.sharepoint.com/personal/villeneuve_marie-sophie_lacsq_org/Documents/Documents/Analyse%20de%20conjoncture%20et%20veilles/Printemps%202024/Democracy%20Index%202023-1-84-11-15%20tableau%20des%20pays%20sans%20les%20types%20de%20r&#233;gim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lacsq-my.sharepoint.com/personal/villeneuve_marie-sophie_lacsq_org/Documents/Documents/Analyse%20de%20conjoncture%20et%20veilles/Printemps%202024/Democracy%20Index%202023-1-84-11-15%20tableau%20des%20pays%20sans%20les%20types%20de%20r&#233;gime.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0070C0"/>
              </a:solidFill>
              <a:ln w="19050">
                <a:solidFill>
                  <a:schemeClr val="lt1"/>
                </a:solidFill>
              </a:ln>
              <a:effectLst/>
            </c:spPr>
            <c:extLst>
              <c:ext xmlns:c16="http://schemas.microsoft.com/office/drawing/2014/chart" uri="{C3380CC4-5D6E-409C-BE32-E72D297353CC}">
                <c16:uniqueId val="{00000001-34E2-4D61-979F-FFE5D850C3C0}"/>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34E2-4D61-979F-FFE5D850C3C0}"/>
              </c:ext>
            </c:extLst>
          </c:dPt>
          <c:dPt>
            <c:idx val="2"/>
            <c:bubble3D val="0"/>
            <c:spPr>
              <a:solidFill>
                <a:srgbClr val="FBE06B"/>
              </a:solidFill>
              <a:ln w="19050">
                <a:solidFill>
                  <a:schemeClr val="lt1"/>
                </a:solidFill>
              </a:ln>
              <a:effectLst/>
            </c:spPr>
            <c:extLst>
              <c:ext xmlns:c16="http://schemas.microsoft.com/office/drawing/2014/chart" uri="{C3380CC4-5D6E-409C-BE32-E72D297353CC}">
                <c16:uniqueId val="{00000005-34E2-4D61-979F-FFE5D850C3C0}"/>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34E2-4D61-979F-FFE5D850C3C0}"/>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Graphique!$A$1:$A$4</c:f>
              <c:strCache>
                <c:ptCount val="4"/>
                <c:pt idx="0">
                  <c:v>Démocraties complètes</c:v>
                </c:pt>
                <c:pt idx="1">
                  <c:v>Démocraties défaillantes</c:v>
                </c:pt>
                <c:pt idx="2">
                  <c:v>Régimes hybrides</c:v>
                </c:pt>
                <c:pt idx="3">
                  <c:v>Régimes autoritaires</c:v>
                </c:pt>
              </c:strCache>
            </c:strRef>
          </c:cat>
          <c:val>
            <c:numRef>
              <c:f>Graphique!$B$1:$B$4</c:f>
              <c:numCache>
                <c:formatCode>0%</c:formatCode>
                <c:ptCount val="4"/>
                <c:pt idx="0">
                  <c:v>7.0000000000000007E-2</c:v>
                </c:pt>
                <c:pt idx="1">
                  <c:v>0.38</c:v>
                </c:pt>
                <c:pt idx="2">
                  <c:v>0.16</c:v>
                </c:pt>
                <c:pt idx="3">
                  <c:v>0.39</c:v>
                </c:pt>
              </c:numCache>
            </c:numRef>
          </c:val>
          <c:extLst>
            <c:ext xmlns:c16="http://schemas.microsoft.com/office/drawing/2014/chart" uri="{C3380CC4-5D6E-409C-BE32-E72D297353CC}">
              <c16:uniqueId val="{00000008-34E2-4D61-979F-FFE5D850C3C0}"/>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31524440249769E-2"/>
          <c:y val="5.8219145755967094E-2"/>
          <c:w val="0.92897763036582692"/>
          <c:h val="0.76565018065304269"/>
        </c:manualLayout>
      </c:layout>
      <c:lineChart>
        <c:grouping val="standard"/>
        <c:varyColors val="0"/>
        <c:ser>
          <c:idx val="0"/>
          <c:order val="0"/>
          <c:tx>
            <c:strRef>
              <c:f>'Graphique suite'!$B$7</c:f>
              <c:strCache>
                <c:ptCount val="1"/>
                <c:pt idx="0">
                  <c:v>États-Unis</c:v>
                </c:pt>
              </c:strCache>
            </c:strRef>
          </c:tx>
          <c:spPr>
            <a:ln w="127000" cap="rnd">
              <a:solidFill>
                <a:schemeClr val="accent1"/>
              </a:solidFill>
              <a:round/>
            </a:ln>
            <a:effectLst/>
          </c:spPr>
          <c:marker>
            <c:symbol val="none"/>
          </c:marker>
          <c:cat>
            <c:numRef>
              <c:f>'Graphique suite'!$A$8:$A$24</c:f>
              <c:numCache>
                <c:formatCode>General</c:formatCode>
                <c:ptCount val="17"/>
                <c:pt idx="0">
                  <c:v>2006</c:v>
                </c:pt>
                <c:pt idx="1">
                  <c:v>2008</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'Graphique suite'!$B$8:$B$24</c:f>
              <c:numCache>
                <c:formatCode>0.0</c:formatCode>
                <c:ptCount val="17"/>
                <c:pt idx="0">
                  <c:v>8.1999999999999993</c:v>
                </c:pt>
                <c:pt idx="1">
                  <c:v>8.1999999999999993</c:v>
                </c:pt>
                <c:pt idx="2">
                  <c:v>8.1999999999999993</c:v>
                </c:pt>
                <c:pt idx="3">
                  <c:v>8.1</c:v>
                </c:pt>
                <c:pt idx="4">
                  <c:v>8.1</c:v>
                </c:pt>
                <c:pt idx="5">
                  <c:v>8.1</c:v>
                </c:pt>
                <c:pt idx="6">
                  <c:v>8.1</c:v>
                </c:pt>
                <c:pt idx="7">
                  <c:v>8.1</c:v>
                </c:pt>
                <c:pt idx="8">
                  <c:v>8</c:v>
                </c:pt>
                <c:pt idx="9">
                  <c:v>8</c:v>
                </c:pt>
                <c:pt idx="10">
                  <c:v>8</c:v>
                </c:pt>
                <c:pt idx="11">
                  <c:v>8</c:v>
                </c:pt>
                <c:pt idx="12">
                  <c:v>7.9</c:v>
                </c:pt>
                <c:pt idx="13">
                  <c:v>7.8</c:v>
                </c:pt>
                <c:pt idx="14">
                  <c:v>7.8</c:v>
                </c:pt>
                <c:pt idx="15">
                  <c:v>7.8</c:v>
                </c:pt>
                <c:pt idx="16">
                  <c:v>7.8</c:v>
                </c:pt>
              </c:numCache>
            </c:numRef>
          </c:val>
          <c:smooth val="0"/>
          <c:extLst>
            <c:ext xmlns:c16="http://schemas.microsoft.com/office/drawing/2014/chart" uri="{C3380CC4-5D6E-409C-BE32-E72D297353CC}">
              <c16:uniqueId val="{00000000-2743-419B-8F5B-6EB80122073A}"/>
            </c:ext>
          </c:extLst>
        </c:ser>
        <c:dLbls>
          <c:showLegendKey val="0"/>
          <c:showVal val="0"/>
          <c:showCatName val="0"/>
          <c:showSerName val="0"/>
          <c:showPercent val="0"/>
          <c:showBubbleSize val="0"/>
        </c:dLbls>
        <c:smooth val="0"/>
        <c:axId val="1093987808"/>
        <c:axId val="1093986848"/>
      </c:lineChart>
      <c:catAx>
        <c:axId val="1093987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093986848"/>
        <c:crosses val="autoZero"/>
        <c:auto val="1"/>
        <c:lblAlgn val="ctr"/>
        <c:lblOffset val="100"/>
        <c:noMultiLvlLbl val="0"/>
      </c:catAx>
      <c:valAx>
        <c:axId val="109398684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fr-FR"/>
          </a:p>
        </c:txPr>
        <c:crossAx val="1093987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694471590979377E-2"/>
          <c:y val="5.8219140614598104E-2"/>
          <c:w val="0.92897763036582692"/>
          <c:h val="0.76565018065304269"/>
        </c:manualLayout>
      </c:layout>
      <c:lineChart>
        <c:grouping val="standard"/>
        <c:varyColors val="0"/>
        <c:ser>
          <c:idx val="0"/>
          <c:order val="0"/>
          <c:tx>
            <c:strRef>
              <c:f>'Graphique suite'!$B$7</c:f>
              <c:strCache>
                <c:ptCount val="1"/>
                <c:pt idx="0">
                  <c:v>États-Unis</c:v>
                </c:pt>
              </c:strCache>
            </c:strRef>
          </c:tx>
          <c:spPr>
            <a:ln w="127000" cap="rnd">
              <a:solidFill>
                <a:schemeClr val="accent1"/>
              </a:solidFill>
              <a:round/>
            </a:ln>
            <a:effectLst/>
          </c:spPr>
          <c:marker>
            <c:symbol val="none"/>
          </c:marker>
          <c:cat>
            <c:numRef>
              <c:f>'Graphique suite'!$A$8:$A$24</c:f>
              <c:numCache>
                <c:formatCode>General</c:formatCode>
                <c:ptCount val="17"/>
                <c:pt idx="0">
                  <c:v>2006</c:v>
                </c:pt>
                <c:pt idx="1">
                  <c:v>2008</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'Graphique suite'!$B$8:$B$24</c:f>
              <c:numCache>
                <c:formatCode>0.0</c:formatCode>
                <c:ptCount val="17"/>
                <c:pt idx="0">
                  <c:v>8.1999999999999993</c:v>
                </c:pt>
                <c:pt idx="1">
                  <c:v>8.1999999999999993</c:v>
                </c:pt>
                <c:pt idx="2">
                  <c:v>8.1999999999999993</c:v>
                </c:pt>
                <c:pt idx="3">
                  <c:v>8.1</c:v>
                </c:pt>
                <c:pt idx="4">
                  <c:v>8.1</c:v>
                </c:pt>
                <c:pt idx="5">
                  <c:v>8.1</c:v>
                </c:pt>
                <c:pt idx="6">
                  <c:v>8.1</c:v>
                </c:pt>
                <c:pt idx="7">
                  <c:v>8.1</c:v>
                </c:pt>
                <c:pt idx="8">
                  <c:v>8</c:v>
                </c:pt>
                <c:pt idx="9">
                  <c:v>8</c:v>
                </c:pt>
                <c:pt idx="10">
                  <c:v>8</c:v>
                </c:pt>
                <c:pt idx="11">
                  <c:v>8</c:v>
                </c:pt>
                <c:pt idx="12">
                  <c:v>7.9</c:v>
                </c:pt>
                <c:pt idx="13">
                  <c:v>7.8</c:v>
                </c:pt>
                <c:pt idx="14">
                  <c:v>7.8</c:v>
                </c:pt>
                <c:pt idx="15">
                  <c:v>7.8</c:v>
                </c:pt>
                <c:pt idx="16">
                  <c:v>7.8</c:v>
                </c:pt>
              </c:numCache>
            </c:numRef>
          </c:val>
          <c:smooth val="0"/>
          <c:extLst>
            <c:ext xmlns:c16="http://schemas.microsoft.com/office/drawing/2014/chart" uri="{C3380CC4-5D6E-409C-BE32-E72D297353CC}">
              <c16:uniqueId val="{00000000-2743-419B-8F5B-6EB80122073A}"/>
            </c:ext>
          </c:extLst>
        </c:ser>
        <c:ser>
          <c:idx val="1"/>
          <c:order val="1"/>
          <c:tx>
            <c:strRef>
              <c:f>'Graphique suite'!$C$7</c:f>
              <c:strCache>
                <c:ptCount val="1"/>
                <c:pt idx="0">
                  <c:v>Canada</c:v>
                </c:pt>
              </c:strCache>
            </c:strRef>
          </c:tx>
          <c:spPr>
            <a:ln w="127000" cap="rnd">
              <a:solidFill>
                <a:srgbClr val="AF1812"/>
              </a:solidFill>
              <a:round/>
            </a:ln>
            <a:effectLst/>
          </c:spPr>
          <c:marker>
            <c:symbol val="none"/>
          </c:marker>
          <c:cat>
            <c:numRef>
              <c:f>'Graphique suite'!$A$8:$A$24</c:f>
              <c:numCache>
                <c:formatCode>General</c:formatCode>
                <c:ptCount val="17"/>
                <c:pt idx="0">
                  <c:v>2006</c:v>
                </c:pt>
                <c:pt idx="1">
                  <c:v>2008</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'Graphique suite'!$C$8:$C$24</c:f>
              <c:numCache>
                <c:formatCode>0.0</c:formatCode>
                <c:ptCount val="17"/>
                <c:pt idx="0">
                  <c:v>9.1</c:v>
                </c:pt>
                <c:pt idx="1">
                  <c:v>9.1</c:v>
                </c:pt>
                <c:pt idx="2">
                  <c:v>9.1</c:v>
                </c:pt>
                <c:pt idx="3">
                  <c:v>9.1</c:v>
                </c:pt>
                <c:pt idx="4">
                  <c:v>9.1</c:v>
                </c:pt>
                <c:pt idx="5">
                  <c:v>9.1</c:v>
                </c:pt>
                <c:pt idx="6">
                  <c:v>9.1</c:v>
                </c:pt>
                <c:pt idx="7">
                  <c:v>9.1</c:v>
                </c:pt>
                <c:pt idx="8">
                  <c:v>9.1999999999999993</c:v>
                </c:pt>
                <c:pt idx="9">
                  <c:v>9.1999999999999993</c:v>
                </c:pt>
                <c:pt idx="10">
                  <c:v>9.1999999999999993</c:v>
                </c:pt>
                <c:pt idx="11">
                  <c:v>9.1999999999999993</c:v>
                </c:pt>
                <c:pt idx="12">
                  <c:v>9.1999999999999993</c:v>
                </c:pt>
                <c:pt idx="13">
                  <c:v>8.9</c:v>
                </c:pt>
                <c:pt idx="14">
                  <c:v>8.9</c:v>
                </c:pt>
                <c:pt idx="15">
                  <c:v>8.6999999999999993</c:v>
                </c:pt>
                <c:pt idx="16">
                  <c:v>8.6999999999999993</c:v>
                </c:pt>
              </c:numCache>
            </c:numRef>
          </c:val>
          <c:smooth val="0"/>
          <c:extLst>
            <c:ext xmlns:c16="http://schemas.microsoft.com/office/drawing/2014/chart" uri="{C3380CC4-5D6E-409C-BE32-E72D297353CC}">
              <c16:uniqueId val="{00000001-2743-419B-8F5B-6EB80122073A}"/>
            </c:ext>
          </c:extLst>
        </c:ser>
        <c:dLbls>
          <c:showLegendKey val="0"/>
          <c:showVal val="0"/>
          <c:showCatName val="0"/>
          <c:showSerName val="0"/>
          <c:showPercent val="0"/>
          <c:showBubbleSize val="0"/>
        </c:dLbls>
        <c:smooth val="0"/>
        <c:axId val="1093987808"/>
        <c:axId val="1093986848"/>
      </c:lineChart>
      <c:catAx>
        <c:axId val="1093987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093986848"/>
        <c:crosses val="autoZero"/>
        <c:auto val="1"/>
        <c:lblAlgn val="ctr"/>
        <c:lblOffset val="100"/>
        <c:noMultiLvlLbl val="0"/>
      </c:catAx>
      <c:valAx>
        <c:axId val="109398684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fr-FR"/>
          </a:p>
        </c:txPr>
        <c:crossAx val="1093987808"/>
        <c:crosses val="autoZero"/>
        <c:crossBetween val="between"/>
      </c:valAx>
      <c:spPr>
        <a:noFill/>
        <a:ln>
          <a:noFill/>
        </a:ln>
        <a:effectLst/>
      </c:spPr>
    </c:plotArea>
    <c:legend>
      <c:legendPos val="b"/>
      <c:layout>
        <c:manualLayout>
          <c:xMode val="edge"/>
          <c:yMode val="edge"/>
          <c:x val="0.20700234458740133"/>
          <c:y val="0.90190590353459865"/>
          <c:w val="0.48664869537755351"/>
          <c:h val="9.8094096465401376E-2"/>
        </c:manualLayout>
      </c:layout>
      <c:overlay val="0"/>
      <c:spPr>
        <a:noFill/>
        <a:ln>
          <a:noFill/>
        </a:ln>
        <a:effectLst/>
      </c:spPr>
      <c:txPr>
        <a:bodyPr rot="0" spcFirstLastPara="1" vertOverflow="ellipsis" vert="horz" wrap="square" anchor="ctr" anchorCtr="1"/>
        <a:lstStyle/>
        <a:p>
          <a:pPr>
            <a:defRPr sz="2600" b="1"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9C2E6-1C2A-43A9-B85D-AF8700958523}" type="datetimeFigureOut">
              <a:rPr lang="fr-CA" smtClean="0"/>
              <a:t>2025-04-30</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70CE2-1FA9-4BE4-814F-C68B58B9DA60}" type="slidenum">
              <a:rPr lang="fr-CA" smtClean="0"/>
              <a:t>‹N°›</a:t>
            </a:fld>
            <a:endParaRPr lang="fr-CA"/>
          </a:p>
        </p:txBody>
      </p:sp>
    </p:spTree>
    <p:extLst>
      <p:ext uri="{BB962C8B-B14F-4D97-AF65-F5344CB8AC3E}">
        <p14:creationId xmlns:p14="http://schemas.microsoft.com/office/powerpoint/2010/main" val="491340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lapresse.ca/elections-americaines/2024-09-29/insultes-envers-kamala-harris/des-republicains-s-eloignent-de-donald-trump.php" TargetMode="External"/><Relationship Id="rId7" Type="http://schemas.openxmlformats.org/officeDocument/2006/relationships/hyperlink" Target="https://www.france24.com/fr/am%C3%A9riques/20241113-your-body-my-choice-%C3%A9lection-trump-sexisme-antif%C3%A9minisme-d%C3%A9ferlent-en-ligne"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ici.radio-canada.ca/nouvelle/2072068/donald-trump-migrants-serpents-chanson" TargetMode="External"/><Relationship Id="rId5" Type="http://schemas.openxmlformats.org/officeDocument/2006/relationships/hyperlink" Target="https://www.lapresse.ca/elections-americaines/2024-09-16/rhetorique-anti-migrants-de-donald-trump/springfield-annule-son-festival-multiculturel.php" TargetMode="External"/><Relationship Id="rId4" Type="http://schemas.openxmlformats.org/officeDocument/2006/relationships/hyperlink" Target="https://www.lapresse.ca/elections-americaines/2024-10-14/donald-trump-accentue-sa-rhetorique-autoritaire.php"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bcnews.com/data-graphics/tracking-trumps-executive-orders-rcna189571"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lapresse.ca/international/etats-unis/2025-01-18/mesures-de-donald-trump/choc-et-stupeur.php" TargetMode="External"/><Relationship Id="rId5" Type="http://schemas.openxmlformats.org/officeDocument/2006/relationships/hyperlink" Target="https://www.francetvinfo.fr/monde/usa/presidentielle/donald-trump/submerger-pour-mieux-regner-la-strategie-du-chaos-de-donald-trump-pour-paralyser-ses-adversaires_7068422.html" TargetMode="External"/><Relationship Id="rId4" Type="http://schemas.openxmlformats.org/officeDocument/2006/relationships/hyperlink" Target="https://www.latribune.fr/economie/international/trump-ii-et-la-strategie-du-choc-le-retour-du-chaos-calcule-1018234.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bcnews.com/data-graphics/tracking-trumps-executive-orders-rcna189571"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latribune.fr/economie/international/trump-ii-et-la-strategie-du-choc-le-retour-du-chaos-calcule-1018234.html"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lactualite.com/actualites/peine-de-mort-trump-signe-un-decret-pour-aider-les-etats-a-proceder-aux-executions/" TargetMode="External"/><Relationship Id="rId13" Type="http://schemas.openxmlformats.org/officeDocument/2006/relationships/hyperlink" Target="https://www.lapresse.ca/elections-americaines/2024-11-07/immigrants-en-situation-irreguliere/les-expulsions-massives-promises-par-trump-pourraient-declencher-une-reaction-en-chaine.php" TargetMode="External"/><Relationship Id="rId3" Type="http://schemas.openxmlformats.org/officeDocument/2006/relationships/hyperlink" Target="https://www.lapresse.ca/international/etats-unis/2025-01-24/marche-pour-la-vie-a-washington/trump-prend-des-mesures-contre-l-avortement.php" TargetMode="External"/><Relationship Id="rId7" Type="http://schemas.openxmlformats.org/officeDocument/2006/relationships/hyperlink" Target="https://amnistie.ca/participer/2025/etats-unis/les-personnes-cherchant-refuge-aux-etats-unis-sont-en-danger?_gl=1*1lnbdyv*_up*MQ..*_ga*MzgzMTUyMjg1LjE3Mzc1ODA0MjE.*_ga_0P81W7VVYJ*MTczNzU4MDQyMC4xLjAuMTczNzU4MDQyMC4wLjAuMA.." TargetMode="External"/><Relationship Id="rId12" Type="http://schemas.openxmlformats.org/officeDocument/2006/relationships/hyperlink" Target="https://www.lapresse.ca/international/etats-unis/2025-01-24/diversite-et-justice-environnementale/l-administration-trump-demande-un-licenciement-massif-de-fonctionnaires.php" TargetMode="External"/><Relationship Id="rId2" Type="http://schemas.openxmlformats.org/officeDocument/2006/relationships/slide" Target="../slides/slide23.xml"/><Relationship Id="rId16" Type="http://schemas.openxmlformats.org/officeDocument/2006/relationships/hyperlink" Target="https://www.amnesty.fr/actualites/etats-unis-donald-trump-signe-une-serie-de-decrets-anti-droits" TargetMode="External"/><Relationship Id="rId1" Type="http://schemas.openxmlformats.org/officeDocument/2006/relationships/notesMaster" Target="../notesMasters/notesMaster1.xml"/><Relationship Id="rId6" Type="http://schemas.openxmlformats.org/officeDocument/2006/relationships/hyperlink" Target="https://www.lesechos.fr/monde/etats-unis/aux-etats-unis-lelection-de-donald-trump-libere-la-parole-raciste-et-misogyne-2131072" TargetMode="External"/><Relationship Id="rId11" Type="http://schemas.openxmlformats.org/officeDocument/2006/relationships/hyperlink" Target="https://www.ledevoir.com/monde/etats-unis/835003/donald-trump-commence-attaquer-fonction-publique" TargetMode="External"/><Relationship Id="rId5" Type="http://schemas.openxmlformats.org/officeDocument/2006/relationships/hyperlink" Target="https://www.lesoleil.com/actualites/2025/01/25/les-decrets-de-trump-sur-le-genre-sement-la-terreur-chez-les-trans-Z2U2OQNHTBERVAGTMUY6NIDKME/" TargetMode="External"/><Relationship Id="rId15" Type="http://schemas.openxmlformats.org/officeDocument/2006/relationships/hyperlink" Target="https://www.noovo.info/nouvelle/trump-signera-des-decrets-annulant-les-protections-pour-les-personnes-transgenres.html" TargetMode="External"/><Relationship Id="rId10" Type="http://schemas.openxmlformats.org/officeDocument/2006/relationships/hyperlink" Target="https://www.lapresse.ca/international/etats-unis/2025-01-26/ecoles-et-lieux-de-culte/l-administration-trump-defend-le-droit-d-arreter-des-immigres.php" TargetMode="External"/><Relationship Id="rId4" Type="http://schemas.openxmlformats.org/officeDocument/2006/relationships/hyperlink" Target="https://ici.radio-canada.ca/espaces-autochtones/2135277/raids-citoyennete-autochtones-decret-trump" TargetMode="External"/><Relationship Id="rId9" Type="http://schemas.openxmlformats.org/officeDocument/2006/relationships/hyperlink" Target="https://www.ledevoir.com/monde/etats-unis/835129/trump-va-congedier-tout-personnel-federal-programmes-diversite" TargetMode="External"/><Relationship Id="rId14" Type="http://schemas.openxmlformats.org/officeDocument/2006/relationships/hyperlink" Target="https://reseauactionclimat.org/trump-et-lenergie-une-politique-au-service-des-industries-fossiles/"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ici.radio-canada.ca/nouvelle/2003101/trump-georgie-justice-tentatives-influencer-presidentielle" TargetMode="External"/><Relationship Id="rId3" Type="http://schemas.openxmlformats.org/officeDocument/2006/relationships/hyperlink" Target="https://ici.radio-canada.ca/nouvelle/2113850/elections-americaines-trump-arizona" TargetMode="External"/><Relationship Id="rId7" Type="http://schemas.openxmlformats.org/officeDocument/2006/relationships/hyperlink" Target="https://ici.radio-canada.ca/nouvelle/2120323/donald-trump-menace-democratie-autocratie" TargetMode="External"/><Relationship Id="rId12" Type="http://schemas.openxmlformats.org/officeDocument/2006/relationships/hyperlink" Target="https://www.ledevoir.com/monde/etats-unis/814621/journalistes-americains-places-ligne-front-democratie"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ledevoir.com/monde/etats-unis/823341/democratie-americaine-survivra-elle-second-gouvernement-trump" TargetMode="External"/><Relationship Id="rId11" Type="http://schemas.openxmlformats.org/officeDocument/2006/relationships/hyperlink" Target="https://www.ledevoir.com/monde/etats-unis/814560/entrisme-nouvelle-arme-insurges-americains" TargetMode="External"/><Relationship Id="rId5" Type="http://schemas.openxmlformats.org/officeDocument/2006/relationships/hyperlink" Target="https://policyoptions.irpp.org/fr/magazines/novembre-2024/trump-contre-democratie/" TargetMode="External"/><Relationship Id="rId10" Type="http://schemas.openxmlformats.org/officeDocument/2006/relationships/hyperlink" Target="https://ici.radio-canada.ca/recit-numerique/10912/livres-interdictions-censure-ecoles-etats-unis?utm_source=adestra&amp;utm_campaign=na&amp;utm_medium=infolettre&amp;utm_term=info.politique" TargetMode="External"/><Relationship Id="rId4" Type="http://schemas.openxmlformats.org/officeDocument/2006/relationships/hyperlink" Target="https://www.lapresse.ca/elections-americaines/chroniques/2024-10-06/la-verite-sur-les-mensonges-trumpistes.php" TargetMode="External"/><Relationship Id="rId9" Type="http://schemas.openxmlformats.org/officeDocument/2006/relationships/hyperlink" Target="https://www.ledevoir.com/politique/canada/805725/violence-armee-etats-unis-fait-peur-diplomates-canadien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orbes.com/profile/bernard-arnault/"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forbes.fr/business/investiture-de-donald-trump-les-milliardaires-bernard-arnault-et-mukesh-ambani-ont-assiste-a-la-ceremonie/" TargetMode="External"/><Relationship Id="rId5" Type="http://schemas.openxmlformats.org/officeDocument/2006/relationships/hyperlink" Target="https://www.forbes.com/profile/mukesh-ambani/" TargetMode="External"/><Relationship Id="rId4" Type="http://schemas.openxmlformats.org/officeDocument/2006/relationships/hyperlink" Target="https://x.com/elizlanders/status/1881398108179046670?s=46&amp;t=bUTQCdKx4w7TbNWl8KRyJw"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economist.com/graphic-detail/2024/02/14/four-lessons-from-the-2023-democracy-index"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eiu.com/n/campaigns/democracy-index-2023/"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conomist.com/international/2024/02/11/2024-is-a-giant-test-of-nerves-for-democracy"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economist.com/interactive/the-world-ahead/2023/11/13/2024-is-the-biggest-election-year-in-history" TargetMode="Externa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www.noovo.info/nouvelle/le-nombre-de-crimes-haineux-axes-sur-lethnicite-en-hausse-au-canada.html" TargetMode="External"/><Relationship Id="rId3" Type="http://schemas.openxmlformats.org/officeDocument/2006/relationships/hyperlink" Target="https://www.985fm.ca/audio/648053/est-ce-que-pierre-poilievre-va-trop-loin" TargetMode="External"/><Relationship Id="rId7" Type="http://schemas.openxmlformats.org/officeDocument/2006/relationships/hyperlink" Target="https://www.journaldemontreal.com/2024/02/18/lavortement-sera-t-il-un-jour-interdit-au-canada"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lapresse.ca/actualites/national/2024-03-27/commission-d-enquete-sur-l-ingerence-etrangere/des-membres-des-diasporas-temoignent-des-impacts.php" TargetMode="External"/><Relationship Id="rId5" Type="http://schemas.openxmlformats.org/officeDocument/2006/relationships/hyperlink" Target="https://www.lapresse.ca/actualites/politique/2024-09-24/tirs-croises-partisans-a-la-chambre-des-communes.php" TargetMode="External"/><Relationship Id="rId4" Type="http://schemas.openxmlformats.org/officeDocument/2006/relationships/hyperlink" Target="https://ici.radio-canada.ca/nouvelle/2104671/pierre-poilievre-taxe-bourse-carbone-famine-malnutrition" TargetMode="External"/><Relationship Id="rId9" Type="http://schemas.openxmlformats.org/officeDocument/2006/relationships/hyperlink" Target="https://ici.radio-canada.ca/info/long-format/2048783/donald-trump-presidentielle-bilan-environnement-craintes"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iris-recherche.qc.ca/blogue/sante/reforme-sante-usine-automobile/"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journaldemontreal.com/2023/04/03/agence-sante-quebec-ou-la-centralisation-des-pouvoirs" TargetMode="External"/><Relationship Id="rId5" Type="http://schemas.openxmlformats.org/officeDocument/2006/relationships/hyperlink" Target="https://www.lapresse.ca/actualites/politique/2024-09-10/mobilite-infra-quebec/une-centralisation-d-une-grande-arrogance-dit-l-opposition.php" TargetMode="External"/><Relationship Id="rId4" Type="http://schemas.openxmlformats.org/officeDocument/2006/relationships/hyperlink" Target="https://www.tvanouvelles.ca/2023/12/09/centralisation-excessive-des-pouvoirs-la-reforme-de-bernard-drainville-inquiet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oecd.org/fr/publications/enquete-de-l-ocde-sur-les-determinants-de-la-confiance-dans-les-institutions-publiques-resultats-2024-notes-pays_2b4cb45e-fr/canada_c335ec9c-fr.html"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oecd.org/fr/publications/enquete-de-l-ocde-sur-les-determinants-de-la-confiance-dans-les-institutions-publiques-resultats-2024_80ddd09b-fr.htm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150.statcan.gc.ca/n1/daily-quotidien/240213/dq240213a-fra.ht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travail.gouv.qc.ca/fileadmin/fichiers/Documents/presence_syndicale/STAT_presence-syndicale_qc-cda-2021_MTRAV.pdf"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ledevoir.com/economie/751395/les-campagnes-electorales-un-moment-decisif-pour-les-syndicats"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oecd.org/fr/publications/enquete-de-l-ocde-sur-les-determinants-de-la-confiance-dans-les-institutions-publiques-resultats-2024-notes-pays_2b4cb45e-fr/canada_c335ec9c-fr.html"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oecd.org/fr/publications/enquete-de-l-ocde-sur-les-determinants-de-la-confiance-dans-les-institutions-publiques-resultats-2024_80ddd09b-fr.html"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lemonde.fr/international/visuel/2024/10/20/elections-americaines-le-vote-latino-plus-decisif-que-jamais_6356506_3210.htm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ipu.org/fr/ressources/publications/rapports/2024-03/les-femmes-au-parlement-en-2023"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conomist.com/interactive/democracy-index-2024"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economist.com/graphic-detail/2024/02/14/four-lessons-from-the-2023-democracy-index" TargetMode="External"/><Relationship Id="rId4" Type="http://schemas.openxmlformats.org/officeDocument/2006/relationships/hyperlink" Target="https://www.eiu.com/n/democracy-index-2024/"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iu.com/n/campaigns/democracy-index-2023/"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economist.com/international/2024/02/11/2024-is-a-giant-test-of-nerves-for-democracy" TargetMode="External"/><Relationship Id="rId5" Type="http://schemas.openxmlformats.org/officeDocument/2006/relationships/hyperlink" Target="https://www.economist.com/graphic-detail/2024/02/14/four-lessons-from-the-2023-democracy-index" TargetMode="External"/><Relationship Id="rId4" Type="http://schemas.openxmlformats.org/officeDocument/2006/relationships/hyperlink" Target="https://fr.statista.com/infographie/25769/carte-indice-de-democratie-dans-le-mond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Bref, la crise de la démocratie s’apparente bien davantage à une crise d’adolescence.</a:t>
            </a:r>
          </a:p>
        </p:txBody>
      </p:sp>
      <p:sp>
        <p:nvSpPr>
          <p:cNvPr id="4" name="Espace réservé du numéro de diapositive 3"/>
          <p:cNvSpPr>
            <a:spLocks noGrp="1"/>
          </p:cNvSpPr>
          <p:nvPr>
            <p:ph type="sldNum" sz="quarter" idx="5"/>
          </p:nvPr>
        </p:nvSpPr>
        <p:spPr/>
        <p:txBody>
          <a:bodyPr/>
          <a:lstStyle/>
          <a:p>
            <a:fld id="{E5F82C77-EDD4-4A4D-B205-908B822B6C96}" type="slidenum">
              <a:rPr lang="fr-CA" smtClean="0"/>
              <a:t>4</a:t>
            </a:fld>
            <a:endParaRPr lang="fr-CA"/>
          </a:p>
        </p:txBody>
      </p:sp>
    </p:spTree>
    <p:extLst>
      <p:ext uri="{BB962C8B-B14F-4D97-AF65-F5344CB8AC3E}">
        <p14:creationId xmlns:p14="http://schemas.microsoft.com/office/powerpoint/2010/main" val="3469090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Les personnes migrantes </a:t>
            </a:r>
            <a:r>
              <a:rPr lang="fr-CA" i="1" dirty="0"/>
              <a:t>de couleur </a:t>
            </a:r>
            <a:r>
              <a:rPr lang="fr-CA" dirty="0"/>
              <a:t>et celles de la diversité de genres et sexuelles sont deux groupes très vulnérables sur le plan de la protection de leurs droits, de la violence et de la voix politique. Cette vulnérabilité en fait des boucs émissaires très facile.</a:t>
            </a:r>
          </a:p>
          <a:p>
            <a:endParaRPr lang="fr-CA" dirty="0"/>
          </a:p>
          <a:p>
            <a:r>
              <a:rPr lang="fr-CA" dirty="0"/>
              <a:t>Sources :</a:t>
            </a:r>
          </a:p>
          <a:p>
            <a:pPr marL="171450" indent="-171450">
              <a:buFont typeface="Arial" panose="020B0604020202020204" pitchFamily="34" charset="0"/>
              <a:buChar char="•"/>
            </a:pPr>
            <a:r>
              <a:rPr lang="fr-CA" dirty="0">
                <a:hlinkClick r:id="rId3"/>
              </a:rPr>
              <a:t>Insultes envers Kamala Harris | Des républicains s’éloignent de Donald Trump | La Presse</a:t>
            </a:r>
            <a:endParaRPr lang="fr-CA" dirty="0"/>
          </a:p>
          <a:p>
            <a:pPr marL="171450" indent="-171450">
              <a:buFont typeface="Arial" panose="020B0604020202020204" pitchFamily="34" charset="0"/>
              <a:buChar char="•"/>
            </a:pPr>
            <a:r>
              <a:rPr lang="fr-CA" dirty="0">
                <a:hlinkClick r:id="rId4"/>
              </a:rPr>
              <a:t>Donald Trump accentue sa rhétorique autoritaire | La Presse</a:t>
            </a:r>
            <a:endParaRPr lang="fr-CA" dirty="0"/>
          </a:p>
          <a:p>
            <a:pPr marL="171450" indent="-171450">
              <a:buFont typeface="Arial" panose="020B0604020202020204" pitchFamily="34" charset="0"/>
              <a:buChar char="•"/>
            </a:pPr>
            <a:r>
              <a:rPr lang="fr-CA" dirty="0">
                <a:hlinkClick r:id="rId5"/>
              </a:rPr>
              <a:t>Rhétorique anti-migrants de Donald Trump | Springfield annule son festival multiculturel | La Presse</a:t>
            </a:r>
            <a:endParaRPr lang="fr-CA" dirty="0"/>
          </a:p>
          <a:p>
            <a:pPr marL="171450" indent="-171450">
              <a:buFont typeface="Arial" panose="020B0604020202020204" pitchFamily="34" charset="0"/>
              <a:buChar char="•"/>
            </a:pPr>
            <a:r>
              <a:rPr lang="fr-CA" dirty="0">
                <a:hlinkClick r:id="rId6"/>
              </a:rPr>
              <a:t>Trump compare les migrants à des serpents lors d’un rassemblement dans le New Jersey | Donald Trump face à la justice | Radio-Canada</a:t>
            </a:r>
            <a:endParaRPr lang="fr-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hlinkClick r:id="rId7"/>
              </a:rPr>
              <a:t>"</a:t>
            </a:r>
            <a:r>
              <a:rPr lang="fr-CA" dirty="0" err="1">
                <a:hlinkClick r:id="rId7"/>
              </a:rPr>
              <a:t>Your</a:t>
            </a:r>
            <a:r>
              <a:rPr lang="fr-CA" dirty="0">
                <a:hlinkClick r:id="rId7"/>
              </a:rPr>
              <a:t> body, </a:t>
            </a:r>
            <a:r>
              <a:rPr lang="fr-CA" dirty="0" err="1">
                <a:hlinkClick r:id="rId7"/>
              </a:rPr>
              <a:t>my</a:t>
            </a:r>
            <a:r>
              <a:rPr lang="fr-CA" dirty="0">
                <a:hlinkClick r:id="rId7"/>
              </a:rPr>
              <a:t> </a:t>
            </a:r>
            <a:r>
              <a:rPr lang="fr-CA" dirty="0" err="1">
                <a:hlinkClick r:id="rId7"/>
              </a:rPr>
              <a:t>choice</a:t>
            </a:r>
            <a:r>
              <a:rPr lang="fr-CA" dirty="0">
                <a:hlinkClick r:id="rId7"/>
              </a:rPr>
              <a:t>" : après l'élection de Trump, sexisme et antiféminisme déferlent en ligne</a:t>
            </a:r>
            <a:endParaRPr lang="fr-CA" dirty="0"/>
          </a:p>
          <a:p>
            <a:pPr marL="171450" indent="-171450">
              <a:buFont typeface="Arial" panose="020B0604020202020204" pitchFamily="34" charset="0"/>
              <a:buChar char="•"/>
            </a:pPr>
            <a:endParaRPr lang="fr-CA" dirty="0"/>
          </a:p>
        </p:txBody>
      </p:sp>
      <p:sp>
        <p:nvSpPr>
          <p:cNvPr id="4" name="Espace réservé du numéro de diapositive 3"/>
          <p:cNvSpPr>
            <a:spLocks noGrp="1"/>
          </p:cNvSpPr>
          <p:nvPr>
            <p:ph type="sldNum" sz="quarter" idx="5"/>
          </p:nvPr>
        </p:nvSpPr>
        <p:spPr/>
        <p:txBody>
          <a:bodyPr/>
          <a:lstStyle/>
          <a:p>
            <a:fld id="{DED70CE2-1FA9-4BE4-814F-C68B58B9DA60}" type="slidenum">
              <a:rPr lang="fr-CA" smtClean="0"/>
              <a:t>17</a:t>
            </a:fld>
            <a:endParaRPr lang="fr-CA"/>
          </a:p>
        </p:txBody>
      </p:sp>
    </p:spTree>
    <p:extLst>
      <p:ext uri="{BB962C8B-B14F-4D97-AF65-F5344CB8AC3E}">
        <p14:creationId xmlns:p14="http://schemas.microsoft.com/office/powerpoint/2010/main" val="666268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220A1-4F0E-C177-6244-381F695462E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C803D92-79B6-2010-F773-6FCAF321531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21AF922-58A2-D2DF-77C4-3F4D754FD115}"/>
              </a:ext>
            </a:extLst>
          </p:cNvPr>
          <p:cNvSpPr>
            <a:spLocks noGrp="1"/>
          </p:cNvSpPr>
          <p:nvPr>
            <p:ph type="body" idx="1"/>
          </p:nvPr>
        </p:nvSpPr>
        <p:spPr/>
        <p:txBody>
          <a:bodyPr/>
          <a:lstStyle/>
          <a:p>
            <a:r>
              <a:rPr lang="fr-CA" dirty="0"/>
              <a:t>Plusieurs facteurs sociodémographiques ont été mesurés lors des récentes élections </a:t>
            </a:r>
            <a:r>
              <a:rPr lang="fr-CA" dirty="0" err="1"/>
              <a:t>amércaines</a:t>
            </a:r>
            <a:r>
              <a:rPr lang="fr-CA" dirty="0"/>
              <a:t> : les deux ayant eu une incidence manifeste sur le vote sont le genre et l’appartenance culturelle déclarée.</a:t>
            </a:r>
          </a:p>
          <a:p>
            <a:r>
              <a:rPr lang="fr-CA" dirty="0"/>
              <a:t>C’est là où l’on voit l’effet des discours « diviser pour régner ».</a:t>
            </a:r>
          </a:p>
        </p:txBody>
      </p:sp>
      <p:sp>
        <p:nvSpPr>
          <p:cNvPr id="4" name="Espace réservé du numéro de diapositive 3">
            <a:extLst>
              <a:ext uri="{FF2B5EF4-FFF2-40B4-BE49-F238E27FC236}">
                <a16:creationId xmlns:a16="http://schemas.microsoft.com/office/drawing/2014/main" id="{C6164AD7-730A-C8A0-E52C-A00BF2155C27}"/>
              </a:ext>
            </a:extLst>
          </p:cNvPr>
          <p:cNvSpPr>
            <a:spLocks noGrp="1"/>
          </p:cNvSpPr>
          <p:nvPr>
            <p:ph type="sldNum" sz="quarter" idx="5"/>
          </p:nvPr>
        </p:nvSpPr>
        <p:spPr/>
        <p:txBody>
          <a:bodyPr/>
          <a:lstStyle/>
          <a:p>
            <a:fld id="{449F67B3-6403-4C1B-A44D-1ED8041BA2F7}" type="slidenum">
              <a:rPr lang="fr-CA" smtClean="0"/>
              <a:t>18</a:t>
            </a:fld>
            <a:endParaRPr lang="fr-CA"/>
          </a:p>
        </p:txBody>
      </p:sp>
    </p:spTree>
    <p:extLst>
      <p:ext uri="{BB962C8B-B14F-4D97-AF65-F5344CB8AC3E}">
        <p14:creationId xmlns:p14="http://schemas.microsoft.com/office/powerpoint/2010/main" val="3054213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Ici, nous constatons que le niveau d’éducation académique a une incidence claire, de même que le lieu d’habitation. Cependant, au niveau économique, ce n’est pas tant le revenu qui a un impact significatif que les difficultés financières récentes. Cela explique en bonne partie le vote des hommes latinos.</a:t>
            </a:r>
          </a:p>
          <a:p>
            <a:endParaRPr lang="fr-CA" dirty="0"/>
          </a:p>
          <a:p>
            <a:r>
              <a:rPr lang="fr-CA" b="1" dirty="0"/>
              <a:t>En clair : les républicains sont allés chercher le vote des hommes travailleurs qui, avec un revenu élevé ou non, ont très peu ou pas d’autres opportunités économiques que leur revenu actuel.</a:t>
            </a:r>
          </a:p>
          <a:p>
            <a:endParaRPr lang="fr-CA" dirty="0"/>
          </a:p>
          <a:p>
            <a:r>
              <a:rPr lang="fr-CA" dirty="0"/>
              <a:t>À noter : c’est spécifiquement cette population qui est énergiquement courtisée par plusieurs partis canadiens et québécois, dont le Parti conservateur canadien de Pierre Poilièvre.</a:t>
            </a:r>
          </a:p>
        </p:txBody>
      </p:sp>
      <p:sp>
        <p:nvSpPr>
          <p:cNvPr id="4" name="Espace réservé du numéro de diapositive 3"/>
          <p:cNvSpPr>
            <a:spLocks noGrp="1"/>
          </p:cNvSpPr>
          <p:nvPr>
            <p:ph type="sldNum" sz="quarter" idx="5"/>
          </p:nvPr>
        </p:nvSpPr>
        <p:spPr/>
        <p:txBody>
          <a:bodyPr/>
          <a:lstStyle/>
          <a:p>
            <a:fld id="{449F67B3-6403-4C1B-A44D-1ED8041BA2F7}" type="slidenum">
              <a:rPr lang="fr-CA" smtClean="0"/>
              <a:t>19</a:t>
            </a:fld>
            <a:endParaRPr lang="fr-CA"/>
          </a:p>
        </p:txBody>
      </p:sp>
    </p:spTree>
    <p:extLst>
      <p:ext uri="{BB962C8B-B14F-4D97-AF65-F5344CB8AC3E}">
        <p14:creationId xmlns:p14="http://schemas.microsoft.com/office/powerpoint/2010/main" val="4091281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2BB773A6-DC43-40A3-A088-5F0356499453}" type="slidenum">
              <a:rPr lang="fr-CA" smtClean="0"/>
              <a:t>20</a:t>
            </a:fld>
            <a:endParaRPr lang="fr-CA"/>
          </a:p>
        </p:txBody>
      </p:sp>
    </p:spTree>
    <p:extLst>
      <p:ext uri="{BB962C8B-B14F-4D97-AF65-F5344CB8AC3E}">
        <p14:creationId xmlns:p14="http://schemas.microsoft.com/office/powerpoint/2010/main" val="3626632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r>
              <a:rPr lang="fr-CA" dirty="0"/>
              <a:t>Sources : </a:t>
            </a:r>
          </a:p>
          <a:p>
            <a:pPr marL="171450" indent="-171450">
              <a:buFont typeface="Arial" panose="020B0604020202020204" pitchFamily="34" charset="0"/>
              <a:buChar char="•"/>
            </a:pPr>
            <a:r>
              <a:rPr lang="en-US" dirty="0">
                <a:hlinkClick r:id="rId3"/>
              </a:rPr>
              <a:t>Trump executive orders list: What he's written so far during his second term</a:t>
            </a:r>
            <a:endParaRPr lang="fr-CA" dirty="0">
              <a:hlinkClick r:id="rId4"/>
            </a:endParaRPr>
          </a:p>
          <a:p>
            <a:pPr marL="171450" indent="-171450">
              <a:buFont typeface="Arial" panose="020B0604020202020204" pitchFamily="34" charset="0"/>
              <a:buChar char="•"/>
            </a:pPr>
            <a:r>
              <a:rPr lang="fr-CA" dirty="0">
                <a:hlinkClick r:id="rId4"/>
              </a:rPr>
              <a:t>Trump II et la stratégie du choc : le retour du chaos calculé</a:t>
            </a:r>
            <a:endParaRPr lang="fr-CA" dirty="0"/>
          </a:p>
          <a:p>
            <a:pPr marL="171450" indent="-171450">
              <a:buFont typeface="Arial" panose="020B0604020202020204" pitchFamily="34" charset="0"/>
              <a:buChar char="•"/>
            </a:pPr>
            <a:r>
              <a:rPr lang="fr-CA" dirty="0">
                <a:hlinkClick r:id="rId5"/>
              </a:rPr>
              <a:t>"Submerger" pour mieux régner : la stratégie du chaos de Donald Trump pour paralyser ses adversaires</a:t>
            </a:r>
            <a:endParaRPr lang="fr-CA" dirty="0"/>
          </a:p>
          <a:p>
            <a:pPr marL="171450" indent="-171450">
              <a:buFont typeface="Arial" panose="020B0604020202020204" pitchFamily="34" charset="0"/>
              <a:buChar char="•"/>
            </a:pPr>
            <a:r>
              <a:rPr lang="fr-CA" dirty="0">
                <a:hlinkClick r:id="rId6"/>
              </a:rPr>
              <a:t>Mesures de Donald Trump | Choc et stupeur | La Presse</a:t>
            </a:r>
            <a:endParaRPr lang="fr-CA" dirty="0"/>
          </a:p>
        </p:txBody>
      </p:sp>
      <p:sp>
        <p:nvSpPr>
          <p:cNvPr id="4" name="Espace réservé du numéro de diapositive 3"/>
          <p:cNvSpPr>
            <a:spLocks noGrp="1"/>
          </p:cNvSpPr>
          <p:nvPr>
            <p:ph type="sldNum" sz="quarter" idx="5"/>
          </p:nvPr>
        </p:nvSpPr>
        <p:spPr/>
        <p:txBody>
          <a:bodyPr/>
          <a:lstStyle/>
          <a:p>
            <a:fld id="{2BB773A6-DC43-40A3-A088-5F0356499453}" type="slidenum">
              <a:rPr lang="fr-CA" smtClean="0"/>
              <a:t>21</a:t>
            </a:fld>
            <a:endParaRPr lang="fr-CA"/>
          </a:p>
        </p:txBody>
      </p:sp>
    </p:spTree>
    <p:extLst>
      <p:ext uri="{BB962C8B-B14F-4D97-AF65-F5344CB8AC3E}">
        <p14:creationId xmlns:p14="http://schemas.microsoft.com/office/powerpoint/2010/main" val="2293458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954C5-8C31-16BB-77DB-2EB735A07F6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9D2C8F1-FFDC-7EA6-9035-21D50D9851F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C424C81-094E-DF4E-DF7D-2CC14023835B}"/>
              </a:ext>
            </a:extLst>
          </p:cNvPr>
          <p:cNvSpPr>
            <a:spLocks noGrp="1"/>
          </p:cNvSpPr>
          <p:nvPr>
            <p:ph type="body" idx="1"/>
          </p:nvPr>
        </p:nvSpPr>
        <p:spPr/>
        <p:txBody>
          <a:bodyPr/>
          <a:lstStyle/>
          <a:p>
            <a:r>
              <a:rPr lang="fr-CA" dirty="0"/>
              <a:t>Une grande quantité de mesures ont été adoptées par la nouvelle administration américaine : de nombreuses vont avoir des impacts directs et tragiques sur la vie et les droits des personnes racisées, des personnes de la diversité sexuelle et de genre et sur les femmes.</a:t>
            </a:r>
          </a:p>
          <a:p>
            <a:endParaRPr lang="fr-CA" dirty="0"/>
          </a:p>
          <a:p>
            <a:r>
              <a:rPr lang="fr-CA" dirty="0"/>
              <a:t>Lors de son premier mandat : 220 décrets au total.</a:t>
            </a:r>
          </a:p>
          <a:p>
            <a:endParaRPr lang="fr-CA" dirty="0"/>
          </a:p>
          <a:p>
            <a:r>
              <a:rPr lang="fr-CA" dirty="0"/>
              <a:t>Sources : </a:t>
            </a:r>
          </a:p>
          <a:p>
            <a:pPr marL="171450" indent="-171450">
              <a:buFont typeface="Arial" panose="020B0604020202020204" pitchFamily="34" charset="0"/>
              <a:buChar char="•"/>
            </a:pPr>
            <a:r>
              <a:rPr lang="en-US" dirty="0">
                <a:hlinkClick r:id="rId3"/>
              </a:rPr>
              <a:t>Trump executive orders list: What he's written so far during his second term</a:t>
            </a:r>
            <a:endParaRPr lang="fr-CA" dirty="0">
              <a:hlinkClick r:id="rId4"/>
            </a:endParaRPr>
          </a:p>
        </p:txBody>
      </p:sp>
      <p:sp>
        <p:nvSpPr>
          <p:cNvPr id="4" name="Espace réservé du numéro de diapositive 3">
            <a:extLst>
              <a:ext uri="{FF2B5EF4-FFF2-40B4-BE49-F238E27FC236}">
                <a16:creationId xmlns:a16="http://schemas.microsoft.com/office/drawing/2014/main" id="{0DC63307-5AE8-7BB3-A297-B083BD685036}"/>
              </a:ext>
            </a:extLst>
          </p:cNvPr>
          <p:cNvSpPr>
            <a:spLocks noGrp="1"/>
          </p:cNvSpPr>
          <p:nvPr>
            <p:ph type="sldNum" sz="quarter" idx="5"/>
          </p:nvPr>
        </p:nvSpPr>
        <p:spPr/>
        <p:txBody>
          <a:bodyPr/>
          <a:lstStyle/>
          <a:p>
            <a:fld id="{2BB773A6-DC43-40A3-A088-5F0356499453}" type="slidenum">
              <a:rPr lang="fr-CA" smtClean="0"/>
              <a:t>22</a:t>
            </a:fld>
            <a:endParaRPr lang="fr-CA"/>
          </a:p>
        </p:txBody>
      </p:sp>
    </p:spTree>
    <p:extLst>
      <p:ext uri="{BB962C8B-B14F-4D97-AF65-F5344CB8AC3E}">
        <p14:creationId xmlns:p14="http://schemas.microsoft.com/office/powerpoint/2010/main" val="171298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Une grande quantité de mesures ont été adoptées par la nouvelle administration américaine et plusieurs vont avoir des répercussions dramatiques sur la vie et les droits des personnes immigrantes, des personnes de la diversité sexuelle et de genre et sur les femmes.</a:t>
            </a:r>
          </a:p>
          <a:p>
            <a:endParaRPr lang="fr-CA" dirty="0"/>
          </a:p>
          <a:p>
            <a:r>
              <a:rPr lang="fr-CA" dirty="0"/>
              <a:t>Sources :</a:t>
            </a:r>
          </a:p>
          <a:p>
            <a:pPr marL="171450" indent="-171450">
              <a:buFont typeface="Arial" panose="020B0604020202020204" pitchFamily="34" charset="0"/>
              <a:buChar char="•"/>
            </a:pPr>
            <a:r>
              <a:rPr lang="fr-CA" dirty="0">
                <a:hlinkClick r:id="rId3"/>
              </a:rPr>
              <a:t>« Marche pour la vie » à Washington | Trump prend des mesures contre l'avortement | La Presse</a:t>
            </a:r>
            <a:endParaRPr lang="fr-CA" dirty="0">
              <a:hlinkClick r:id="" action="ppaction://noaction"/>
            </a:endParaRPr>
          </a:p>
          <a:p>
            <a:pPr marL="171450" indent="-171450">
              <a:buFont typeface="Arial" panose="020B0604020202020204" pitchFamily="34" charset="0"/>
              <a:buChar char="•"/>
            </a:pPr>
            <a:r>
              <a:rPr lang="fr-CA" dirty="0">
                <a:hlinkClick r:id="" action="ppaction://noaction"/>
              </a:rPr>
              <a:t>Décret de Trump : les États-Unis cessent de délivrer des passeports de genre « X » | Radio-Canada</a:t>
            </a:r>
            <a:endParaRPr lang="fr-CA" dirty="0"/>
          </a:p>
          <a:p>
            <a:pPr marL="171450" indent="-171450">
              <a:buFont typeface="Arial" panose="020B0604020202020204" pitchFamily="34" charset="0"/>
              <a:buChar char="•"/>
            </a:pPr>
            <a:r>
              <a:rPr lang="fr-CA" dirty="0">
                <a:hlinkClick r:id="rId4"/>
              </a:rPr>
              <a:t>Rafles et droit du sol : les Autochtones touchés par les décrets de Trump… en immigration | Radio-Canada</a:t>
            </a:r>
            <a:endParaRPr lang="fr-CA" dirty="0"/>
          </a:p>
          <a:p>
            <a:pPr marL="171450" indent="-171450">
              <a:buFont typeface="Arial" panose="020B0604020202020204" pitchFamily="34" charset="0"/>
              <a:buChar char="•"/>
            </a:pPr>
            <a:r>
              <a:rPr lang="fr-CA" dirty="0">
                <a:hlinkClick r:id="rId5"/>
              </a:rPr>
              <a:t>Les décrets de Trump sur le genre sèment la terreur chez les trans</a:t>
            </a:r>
            <a:endParaRPr lang="fr-CA" dirty="0"/>
          </a:p>
          <a:p>
            <a:pPr marL="171450" indent="-171450">
              <a:buFont typeface="Arial" panose="020B0604020202020204" pitchFamily="34" charset="0"/>
              <a:buChar char="•"/>
            </a:pPr>
            <a:r>
              <a:rPr lang="fr-CA" dirty="0">
                <a:hlinkClick r:id="rId6"/>
              </a:rPr>
              <a:t>Aux Etats-Unis, l'élection de Donald Trump libère la parole raciste et misogyne | Les </a:t>
            </a:r>
            <a:r>
              <a:rPr lang="fr-CA" dirty="0" err="1">
                <a:hlinkClick r:id="rId6"/>
              </a:rPr>
              <a:t>Echos</a:t>
            </a:r>
            <a:endParaRPr lang="fr-CA" dirty="0"/>
          </a:p>
          <a:p>
            <a:pPr marL="171450" indent="-171450">
              <a:buFont typeface="Arial" panose="020B0604020202020204" pitchFamily="34" charset="0"/>
              <a:buChar char="•"/>
            </a:pPr>
            <a:r>
              <a:rPr lang="fr-CA" dirty="0">
                <a:hlinkClick r:id="rId7"/>
              </a:rPr>
              <a:t>Les personnes cherchant refuge aux États-Unis sont en danger ! | Amnistie internationale</a:t>
            </a:r>
            <a:endParaRPr lang="fr-CA" dirty="0"/>
          </a:p>
          <a:p>
            <a:pPr marL="171450" indent="-171450">
              <a:buFont typeface="Arial" panose="020B0604020202020204" pitchFamily="34" charset="0"/>
              <a:buChar char="•"/>
            </a:pPr>
            <a:r>
              <a:rPr lang="fr-CA" dirty="0">
                <a:hlinkClick r:id="rId8"/>
              </a:rPr>
              <a:t>Peine de mort : Trump signe un décret pour aider les États à procéder aux exécutions | L’actualité</a:t>
            </a:r>
            <a:endParaRPr lang="fr-CA" dirty="0"/>
          </a:p>
          <a:p>
            <a:pPr marL="171450" indent="-171450">
              <a:buFont typeface="Arial" panose="020B0604020202020204" pitchFamily="34" charset="0"/>
              <a:buChar char="•"/>
            </a:pPr>
            <a:r>
              <a:rPr lang="fr-CA" dirty="0">
                <a:hlinkClick r:id="rId9"/>
              </a:rPr>
              <a:t>Donald Trump suspend tout le personnel fédéral issu des programmes de la diversité, de l’équité et de l’inclusion | Le Devoir</a:t>
            </a:r>
            <a:endParaRPr lang="fr-CA" dirty="0"/>
          </a:p>
          <a:p>
            <a:pPr marL="171450" indent="-171450">
              <a:buFont typeface="Arial" panose="020B0604020202020204" pitchFamily="34" charset="0"/>
              <a:buChar char="•"/>
            </a:pPr>
            <a:r>
              <a:rPr lang="fr-CA" dirty="0">
                <a:hlinkClick r:id="rId10"/>
              </a:rPr>
              <a:t>Écoles et lieux de culte | L’administration Trump défend le droit d’arrêter des immigrés | La Presse</a:t>
            </a:r>
            <a:endParaRPr lang="fr-CA" dirty="0"/>
          </a:p>
          <a:p>
            <a:pPr marL="171450" indent="-171450">
              <a:buFont typeface="Arial" panose="020B0604020202020204" pitchFamily="34" charset="0"/>
              <a:buChar char="•"/>
            </a:pPr>
            <a:r>
              <a:rPr lang="fr-CA" dirty="0">
                <a:hlinkClick r:id="rId11"/>
              </a:rPr>
              <a:t>Donald Trump à l’attaque de l'Administration fédérale américaine | Le Devoir</a:t>
            </a:r>
            <a:endParaRPr lang="fr-CA" dirty="0"/>
          </a:p>
          <a:p>
            <a:pPr marL="171450" indent="-171450">
              <a:buFont typeface="Arial" panose="020B0604020202020204" pitchFamily="34" charset="0"/>
              <a:buChar char="•"/>
            </a:pPr>
            <a:r>
              <a:rPr lang="fr-CA" dirty="0">
                <a:hlinkClick r:id="rId12"/>
              </a:rPr>
              <a:t>Diversité et justice environnementale | L’administration Trump demande un licenciement massif de fonctionnaires | La Presse</a:t>
            </a:r>
            <a:endParaRPr lang="fr-CA" dirty="0"/>
          </a:p>
          <a:p>
            <a:pPr marL="171450" indent="-171450">
              <a:buFont typeface="Arial" panose="020B0604020202020204" pitchFamily="34" charset="0"/>
              <a:buChar char="•"/>
            </a:pPr>
            <a:r>
              <a:rPr lang="fr-CA" dirty="0">
                <a:hlinkClick r:id="rId13"/>
              </a:rPr>
              <a:t>Immigrants en situation irrégulière | Les expulsions massives promises par Trump pourraient déclencher une réaction en chaîne | La Presse</a:t>
            </a:r>
            <a:endParaRPr lang="fr-CA" dirty="0"/>
          </a:p>
          <a:p>
            <a:pPr marL="171450" indent="-171450">
              <a:buFont typeface="Arial" panose="020B0604020202020204" pitchFamily="34" charset="0"/>
              <a:buChar char="•"/>
            </a:pPr>
            <a:r>
              <a:rPr lang="fr-CA" dirty="0">
                <a:hlinkClick r:id="rId14"/>
              </a:rPr>
              <a:t>Trump et l'énergie : une politique au service des industries fossiles - Réseau Action Climat</a:t>
            </a:r>
            <a:endParaRPr lang="fr-CA" dirty="0"/>
          </a:p>
          <a:p>
            <a:pPr marL="171450" indent="-171450">
              <a:buFont typeface="Arial" panose="020B0604020202020204" pitchFamily="34" charset="0"/>
              <a:buChar char="•"/>
            </a:pPr>
            <a:r>
              <a:rPr lang="fr-CA" dirty="0">
                <a:hlinkClick r:id="rId15"/>
              </a:rPr>
              <a:t>Trump signera des décrets annulant les protections pour les personnes transgenres | </a:t>
            </a:r>
            <a:r>
              <a:rPr lang="fr-CA" dirty="0" err="1">
                <a:hlinkClick r:id="rId15"/>
              </a:rPr>
              <a:t>Noovo</a:t>
            </a:r>
            <a:r>
              <a:rPr lang="fr-CA" dirty="0">
                <a:hlinkClick r:id="rId15"/>
              </a:rPr>
              <a:t> Info</a:t>
            </a:r>
            <a:endParaRPr lang="fr-CA" dirty="0"/>
          </a:p>
          <a:p>
            <a:pPr marL="171450" indent="-171450">
              <a:buFont typeface="Arial" panose="020B0604020202020204" pitchFamily="34" charset="0"/>
              <a:buChar char="•"/>
            </a:pPr>
            <a:r>
              <a:rPr lang="fr-CA" dirty="0">
                <a:hlinkClick r:id="rId16"/>
              </a:rPr>
              <a:t>États-Unis : Donald Trump signe une série de décrets anti-droits - Amnesty International France</a:t>
            </a:r>
            <a:endParaRPr lang="fr-CA" dirty="0"/>
          </a:p>
          <a:p>
            <a:pPr marL="171450" indent="-171450">
              <a:buFont typeface="Arial" panose="020B0604020202020204" pitchFamily="34" charset="0"/>
              <a:buChar char="•"/>
            </a:pPr>
            <a:endParaRPr lang="fr-CA" dirty="0"/>
          </a:p>
          <a:p>
            <a:pPr marL="171450" indent="-171450">
              <a:buFont typeface="Arial" panose="020B0604020202020204" pitchFamily="34" charset="0"/>
              <a:buChar char="•"/>
            </a:pPr>
            <a:endParaRPr lang="fr-CA" dirty="0"/>
          </a:p>
          <a:p>
            <a:pPr marL="171450" indent="-171450">
              <a:buFont typeface="Arial" panose="020B0604020202020204" pitchFamily="34" charset="0"/>
              <a:buChar char="•"/>
            </a:pPr>
            <a:endParaRPr lang="fr-CA" dirty="0"/>
          </a:p>
        </p:txBody>
      </p:sp>
      <p:sp>
        <p:nvSpPr>
          <p:cNvPr id="4" name="Espace réservé du numéro de diapositive 3"/>
          <p:cNvSpPr>
            <a:spLocks noGrp="1"/>
          </p:cNvSpPr>
          <p:nvPr>
            <p:ph type="sldNum" sz="quarter" idx="5"/>
          </p:nvPr>
        </p:nvSpPr>
        <p:spPr/>
        <p:txBody>
          <a:bodyPr/>
          <a:lstStyle/>
          <a:p>
            <a:fld id="{449F67B3-6403-4C1B-A44D-1ED8041BA2F7}" type="slidenum">
              <a:rPr lang="fr-CA" smtClean="0"/>
              <a:t>23</a:t>
            </a:fld>
            <a:endParaRPr lang="fr-CA"/>
          </a:p>
        </p:txBody>
      </p:sp>
    </p:spTree>
    <p:extLst>
      <p:ext uri="{BB962C8B-B14F-4D97-AF65-F5344CB8AC3E}">
        <p14:creationId xmlns:p14="http://schemas.microsoft.com/office/powerpoint/2010/main" val="2735323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B7F0B-C0D6-8B6A-5288-2729FBF1BDE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6EC6AA3-64A5-45B0-91B5-27E700078AB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6EAC7CB-1558-A372-5EE1-9E624279F4E5}"/>
              </a:ext>
            </a:extLst>
          </p:cNvPr>
          <p:cNvSpPr>
            <a:spLocks noGrp="1"/>
          </p:cNvSpPr>
          <p:nvPr>
            <p:ph type="body" idx="1"/>
          </p:nvPr>
        </p:nvSpPr>
        <p:spPr/>
        <p:txBody>
          <a:bodyPr/>
          <a:lstStyle/>
          <a:p>
            <a:pPr>
              <a:lnSpc>
                <a:spcPct val="107000"/>
              </a:lnSpc>
              <a:spcAft>
                <a:spcPts val="815"/>
              </a:spcAft>
            </a:pPr>
            <a:r>
              <a:rPr lang="fr-CA" kern="100" dirty="0">
                <a:latin typeface="Aptos" panose="020B0004020202020204" pitchFamily="34" charset="0"/>
                <a:ea typeface="Aptos" panose="020B0004020202020204" pitchFamily="34" charset="0"/>
                <a:cs typeface="Times New Roman" panose="02020603050405020304" pitchFamily="18" charset="0"/>
              </a:rPr>
              <a:t>Sources :</a:t>
            </a:r>
          </a:p>
          <a:p>
            <a:pPr marL="171450" indent="-171450">
              <a:lnSpc>
                <a:spcPct val="107000"/>
              </a:lnSpc>
              <a:spcAft>
                <a:spcPts val="815"/>
              </a:spcAft>
              <a:buFontTx/>
              <a:buChar char="-"/>
            </a:pPr>
            <a:r>
              <a:rPr lang="fr-CA" kern="100" dirty="0">
                <a:latin typeface="Aptos" panose="020B0004020202020204" pitchFamily="34" charset="0"/>
                <a:ea typeface="Aptos" panose="020B0004020202020204" pitchFamily="34" charset="0"/>
                <a:cs typeface="Times New Roman" panose="02020603050405020304" pitchFamily="18" charset="0"/>
              </a:rPr>
              <a:t>Image : </a:t>
            </a:r>
            <a:r>
              <a:rPr lang="fr-CA" dirty="0">
                <a:hlinkClick r:id="rId3"/>
              </a:rPr>
              <a:t>Au pays des </a:t>
            </a:r>
            <a:r>
              <a:rPr lang="fr-CA" dirty="0" err="1">
                <a:hlinkClick r:id="rId3"/>
              </a:rPr>
              <a:t>trumpistes</a:t>
            </a:r>
            <a:r>
              <a:rPr lang="fr-CA" dirty="0">
                <a:hlinkClick r:id="rId3"/>
              </a:rPr>
              <a:t>, le mensonge de l’élection volée est toujours vivant | Élections américaines 2024 | Radio-Canada</a:t>
            </a:r>
            <a:endParaRPr lang="fr-CA" dirty="0"/>
          </a:p>
          <a:p>
            <a:pPr marL="171450" indent="-171450">
              <a:lnSpc>
                <a:spcPct val="107000"/>
              </a:lnSpc>
              <a:spcAft>
                <a:spcPts val="815"/>
              </a:spcAft>
              <a:buFontTx/>
              <a:buChar char="-"/>
            </a:pPr>
            <a:r>
              <a:rPr lang="fr-CA" dirty="0">
                <a:hlinkClick r:id="rId4"/>
              </a:rPr>
              <a:t>La vérité sur les mensonges </a:t>
            </a:r>
            <a:r>
              <a:rPr lang="fr-CA" dirty="0" err="1">
                <a:hlinkClick r:id="rId4"/>
              </a:rPr>
              <a:t>trumpistes</a:t>
            </a:r>
            <a:r>
              <a:rPr lang="fr-CA" dirty="0">
                <a:hlinkClick r:id="rId4"/>
              </a:rPr>
              <a:t> | La Presse</a:t>
            </a:r>
            <a:endParaRPr lang="fr-CA" dirty="0"/>
          </a:p>
          <a:p>
            <a:pPr marL="171450" indent="-171450">
              <a:lnSpc>
                <a:spcPct val="107000"/>
              </a:lnSpc>
              <a:spcAft>
                <a:spcPts val="815"/>
              </a:spcAft>
              <a:buFontTx/>
              <a:buChar char="-"/>
            </a:pPr>
            <a:r>
              <a:rPr lang="fr-CA" dirty="0">
                <a:hlinkClick r:id="rId5"/>
              </a:rPr>
              <a:t>Trump, ou la démocratie contre elle-même</a:t>
            </a:r>
            <a:endParaRPr lang="fr-CA" dirty="0"/>
          </a:p>
          <a:p>
            <a:pPr marL="171450" indent="-171450">
              <a:lnSpc>
                <a:spcPct val="107000"/>
              </a:lnSpc>
              <a:spcAft>
                <a:spcPts val="815"/>
              </a:spcAft>
              <a:buFontTx/>
              <a:buChar char="-"/>
            </a:pPr>
            <a:r>
              <a:rPr lang="fr-CA" dirty="0">
                <a:hlinkClick r:id="rId6"/>
              </a:rPr>
              <a:t>La démocratie américaine survivra-t-elle à un second gouvernement Trump? | Le Devoir</a:t>
            </a:r>
            <a:endParaRPr lang="fr-CA" dirty="0"/>
          </a:p>
          <a:p>
            <a:pPr marL="171450" indent="-171450">
              <a:lnSpc>
                <a:spcPct val="107000"/>
              </a:lnSpc>
              <a:spcAft>
                <a:spcPts val="815"/>
              </a:spcAft>
              <a:buFontTx/>
              <a:buChar char="-"/>
            </a:pPr>
            <a:r>
              <a:rPr lang="fr-CA" dirty="0">
                <a:hlinkClick r:id="rId7"/>
              </a:rPr>
              <a:t>Les garde-fous politiques des États-Unis menacés, selon des experts | Radio-Canada</a:t>
            </a:r>
            <a:endParaRPr lang="fr-CA" dirty="0"/>
          </a:p>
          <a:p>
            <a:pPr marL="171450" indent="-171450">
              <a:lnSpc>
                <a:spcPct val="107000"/>
              </a:lnSpc>
              <a:spcAft>
                <a:spcPts val="815"/>
              </a:spcAft>
              <a:buFontTx/>
              <a:buChar char="-"/>
            </a:pPr>
            <a:r>
              <a:rPr lang="fr-CA" dirty="0">
                <a:hlinkClick r:id="rId8"/>
              </a:rPr>
              <a:t>Trump inculpé de tentative de manipulation de la présidentielle 2020 en </a:t>
            </a:r>
            <a:r>
              <a:rPr lang="fr-CA" dirty="0" err="1">
                <a:hlinkClick r:id="rId8"/>
              </a:rPr>
              <a:t>Georgie</a:t>
            </a:r>
            <a:r>
              <a:rPr lang="fr-CA" dirty="0">
                <a:hlinkClick r:id="rId8"/>
              </a:rPr>
              <a:t> | Radio-Canada</a:t>
            </a:r>
            <a:endParaRPr lang="fr-CA" dirty="0"/>
          </a:p>
          <a:p>
            <a:pPr marL="171450" indent="-171450">
              <a:lnSpc>
                <a:spcPct val="107000"/>
              </a:lnSpc>
              <a:spcAft>
                <a:spcPts val="815"/>
              </a:spcAft>
              <a:buFontTx/>
              <a:buChar char="-"/>
            </a:pPr>
            <a:endParaRPr lang="fr-CA" dirty="0"/>
          </a:p>
          <a:p>
            <a:pPr marL="0" indent="0">
              <a:lnSpc>
                <a:spcPct val="107000"/>
              </a:lnSpc>
              <a:spcAft>
                <a:spcPts val="815"/>
              </a:spcAft>
              <a:buFontTx/>
              <a:buNone/>
            </a:pPr>
            <a:r>
              <a:rPr lang="fr-CA" dirty="0"/>
              <a:t>Des courants de fonds inquiétants, au Sud de notre frontière :</a:t>
            </a:r>
          </a:p>
          <a:p>
            <a:pPr marL="171450" indent="-171450">
              <a:lnSpc>
                <a:spcPct val="107000"/>
              </a:lnSpc>
              <a:spcAft>
                <a:spcPts val="815"/>
              </a:spcAft>
              <a:buFontTx/>
              <a:buChar char="-"/>
            </a:pPr>
            <a:r>
              <a:rPr lang="fr-CA" dirty="0">
                <a:hlinkClick r:id="rId9"/>
              </a:rPr>
              <a:t>La violence armée aux États-Unis fait peur aux diplomates canadiens | Le Devoir</a:t>
            </a:r>
            <a:endParaRPr lang="fr-CA" dirty="0"/>
          </a:p>
          <a:p>
            <a:pPr marL="171450" indent="-171450">
              <a:lnSpc>
                <a:spcPct val="107000"/>
              </a:lnSpc>
              <a:spcAft>
                <a:spcPts val="815"/>
              </a:spcAft>
              <a:buFontTx/>
              <a:buChar char="-"/>
            </a:pPr>
            <a:r>
              <a:rPr lang="fr-CA" dirty="0">
                <a:hlinkClick r:id="rId10"/>
              </a:rPr>
              <a:t>Ces livres interdits qui divisent les Américains | Radio-Canada.ca</a:t>
            </a:r>
            <a:endParaRPr lang="fr-CA" dirty="0"/>
          </a:p>
          <a:p>
            <a:pPr marL="171450" indent="-171450">
              <a:lnSpc>
                <a:spcPct val="107000"/>
              </a:lnSpc>
              <a:spcAft>
                <a:spcPts val="815"/>
              </a:spcAft>
              <a:buFontTx/>
              <a:buChar char="-"/>
            </a:pPr>
            <a:r>
              <a:rPr lang="fr-CA" dirty="0">
                <a:hlinkClick r:id="rId11"/>
              </a:rPr>
              <a:t>Aux États-Unis, l’infiltration des </a:t>
            </a:r>
            <a:r>
              <a:rPr lang="fr-CA" dirty="0" err="1">
                <a:hlinkClick r:id="rId11"/>
              </a:rPr>
              <a:t>trumpistes</a:t>
            </a:r>
            <a:r>
              <a:rPr lang="fr-CA" dirty="0">
                <a:hlinkClick r:id="rId11"/>
              </a:rPr>
              <a:t> dans les gouvernements locaux pourrait venir troubler les élections de novembre | Le Devoir</a:t>
            </a:r>
            <a:endParaRPr lang="fr-CA" dirty="0"/>
          </a:p>
          <a:p>
            <a:pPr marL="171450" indent="-171450">
              <a:lnSpc>
                <a:spcPct val="107000"/>
              </a:lnSpc>
              <a:spcAft>
                <a:spcPts val="815"/>
              </a:spcAft>
              <a:buFontTx/>
              <a:buChar char="-"/>
            </a:pPr>
            <a:r>
              <a:rPr lang="fr-CA" dirty="0">
                <a:hlinkClick r:id="rId12"/>
              </a:rPr>
              <a:t>En Californie, des journalistes américains placés sur la ligne de front de la démocratie | Le Devoir</a:t>
            </a:r>
            <a:endParaRPr lang="fr-CA" kern="100" dirty="0">
              <a:latin typeface="Aptos" panose="020B0004020202020204" pitchFamily="34" charset="0"/>
              <a:cs typeface="Times New Roman" panose="02020603050405020304" pitchFamily="18" charset="0"/>
            </a:endParaRPr>
          </a:p>
          <a:p>
            <a:pPr marL="171450" indent="-171450">
              <a:lnSpc>
                <a:spcPct val="107000"/>
              </a:lnSpc>
              <a:spcAft>
                <a:spcPts val="815"/>
              </a:spcAft>
              <a:buFontTx/>
              <a:buChar char="-"/>
            </a:pPr>
            <a:endParaRPr lang="fr-CA"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DEBE54E2-C90C-51BE-467F-9060FD3AC016}"/>
              </a:ext>
            </a:extLst>
          </p:cNvPr>
          <p:cNvSpPr>
            <a:spLocks noGrp="1"/>
          </p:cNvSpPr>
          <p:nvPr>
            <p:ph type="sldNum" sz="quarter" idx="5"/>
          </p:nvPr>
        </p:nvSpPr>
        <p:spPr/>
        <p:txBody>
          <a:bodyPr/>
          <a:lstStyle/>
          <a:p>
            <a:fld id="{E5F82C77-EDD4-4A4D-B205-908B822B6C96}" type="slidenum">
              <a:rPr lang="fr-CA" smtClean="0"/>
              <a:t>24</a:t>
            </a:fld>
            <a:endParaRPr lang="fr-CA"/>
          </a:p>
        </p:txBody>
      </p:sp>
    </p:spTree>
    <p:extLst>
      <p:ext uri="{BB962C8B-B14F-4D97-AF65-F5344CB8AC3E}">
        <p14:creationId xmlns:p14="http://schemas.microsoft.com/office/powerpoint/2010/main" val="999715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Il est important de prendre un pas de recul par rapport à la personne qui est à l’avant scène (le leader autoritaire) et de voir les causes profondes permettant 1) son ascension au pouvoir; 2) sa capacité à démanteler les institutions démocratiques, à concentrer les pouvoirs dans ses mains et à s’attaquer aux minorités.</a:t>
            </a:r>
          </a:p>
          <a:p>
            <a:endParaRPr lang="fr-CA" dirty="0"/>
          </a:p>
          <a:p>
            <a:r>
              <a:rPr lang="fr-CA" dirty="0"/>
              <a:t>La fortune totale des magnats présents à l’investiture de Donald Trump totalise 1200 milliards us$! : « </a:t>
            </a:r>
            <a:r>
              <a:rPr lang="fr-CA" b="0" i="0" u="sng" dirty="0">
                <a:solidFill>
                  <a:srgbClr val="E92822"/>
                </a:solidFill>
                <a:effectLst/>
                <a:latin typeface="Merriweather" panose="020F0502020204030204" pitchFamily="2" charset="0"/>
                <a:hlinkClick r:id="rId3"/>
              </a:rPr>
              <a:t>Bernard Arnault</a:t>
            </a:r>
            <a:r>
              <a:rPr lang="fr-CA" b="0" i="0" dirty="0">
                <a:solidFill>
                  <a:srgbClr val="000000"/>
                </a:solidFill>
                <a:effectLst/>
                <a:latin typeface="Merriweather" panose="020F0502020204030204" pitchFamily="2" charset="0"/>
              </a:rPr>
              <a:t>, dont la fortune nette est estimée à 179,6 milliards de dollars, </a:t>
            </a:r>
            <a:r>
              <a:rPr lang="fr-CA" b="0" i="0" u="sng" dirty="0">
                <a:solidFill>
                  <a:srgbClr val="E92822"/>
                </a:solidFill>
                <a:effectLst/>
                <a:latin typeface="Merriweather" panose="020F0502020204030204" pitchFamily="2" charset="0"/>
                <a:hlinkClick r:id="rId4"/>
              </a:rPr>
              <a:t>a assisté à la cérémonie d’investiture</a:t>
            </a:r>
            <a:r>
              <a:rPr lang="fr-CA" b="0" i="0" dirty="0">
                <a:solidFill>
                  <a:srgbClr val="000000"/>
                </a:solidFill>
                <a:effectLst/>
                <a:latin typeface="Merriweather" panose="020F0502020204030204" pitchFamily="2" charset="0"/>
              </a:rPr>
              <a:t> aux côtés de sa femme et de ses deux enfants. La famille Arnault est la plus riche famille de France. </a:t>
            </a:r>
            <a:r>
              <a:rPr lang="fr-CA" b="0" i="0" u="sng" dirty="0">
                <a:solidFill>
                  <a:srgbClr val="E92822"/>
                </a:solidFill>
                <a:effectLst/>
                <a:latin typeface="Merriweather" panose="020F0502020204030204" pitchFamily="2" charset="0"/>
                <a:hlinkClick r:id="rId5"/>
              </a:rPr>
              <a:t>Mukesh </a:t>
            </a:r>
            <a:r>
              <a:rPr lang="fr-CA" b="0" i="0" u="sng" dirty="0" err="1">
                <a:solidFill>
                  <a:srgbClr val="E92822"/>
                </a:solidFill>
                <a:effectLst/>
                <a:latin typeface="Merriweather" panose="020F0502020204030204" pitchFamily="2" charset="0"/>
                <a:hlinkClick r:id="rId5"/>
              </a:rPr>
              <a:t>Ambani</a:t>
            </a:r>
            <a:r>
              <a:rPr lang="fr-CA" b="0" i="0" dirty="0">
                <a:solidFill>
                  <a:srgbClr val="000000"/>
                </a:solidFill>
                <a:effectLst/>
                <a:latin typeface="Merriweather" panose="020F0502020204030204" pitchFamily="2" charset="0"/>
              </a:rPr>
              <a:t>, l’homme le plus riche d’Inde, dont la fortune nette est estimée à 98,1 milliards de dollars, a également participé à l’événement après avoir assisté à l’office religieux précédant la cérémonie d’investiture. (…) </a:t>
            </a:r>
            <a:r>
              <a:rPr lang="fr-CA" b="0" i="0" dirty="0">
                <a:solidFill>
                  <a:srgbClr val="000000"/>
                </a:solidFill>
                <a:effectLst/>
                <a:latin typeface="Merriweather" panose="00000500000000000000" pitchFamily="2" charset="0"/>
              </a:rPr>
              <a:t>Parmi les autres milliardaires présents figuraient les trois personnalités les plus riches au monde, à savoir Elon Musk (433,9 milliards de dollars), PDG de Tesla et partisan de Donald Trump, Mark Zuckerberg (211 milliards de dollars), PDG de Meta, et Jeff Bezos (239,4 milliards de dollars), cofondateur d’Amazon. Étaient également présents Sam Altman (1,1 milliard de dollars), PDG d’</a:t>
            </a:r>
            <a:r>
              <a:rPr lang="fr-CA" b="0" i="0" dirty="0" err="1">
                <a:solidFill>
                  <a:srgbClr val="000000"/>
                </a:solidFill>
                <a:effectLst/>
                <a:latin typeface="Merriweather" panose="00000500000000000000" pitchFamily="2" charset="0"/>
              </a:rPr>
              <a:t>OpenAI</a:t>
            </a:r>
            <a:r>
              <a:rPr lang="fr-CA" b="0" i="0" dirty="0">
                <a:solidFill>
                  <a:srgbClr val="000000"/>
                </a:solidFill>
                <a:effectLst/>
                <a:latin typeface="Merriweather" panose="00000500000000000000" pitchFamily="2" charset="0"/>
              </a:rPr>
              <a:t>, et Tim Cook (2,2 milliards de dollars), PDG d’Apple.</a:t>
            </a:r>
            <a:r>
              <a:rPr lang="fr-CA" b="0" i="0" dirty="0">
                <a:solidFill>
                  <a:srgbClr val="000000"/>
                </a:solidFill>
                <a:effectLst/>
                <a:latin typeface="Merriweather" panose="020F0502020204030204" pitchFamily="2" charset="0"/>
              </a:rPr>
              <a:t> » </a:t>
            </a:r>
            <a:r>
              <a:rPr lang="fr-CA" dirty="0">
                <a:hlinkClick r:id="rId6"/>
              </a:rPr>
              <a:t>Investiture de Trump : les milliardaires Bernard Arnault et Mukesh </a:t>
            </a:r>
            <a:r>
              <a:rPr lang="fr-CA" dirty="0" err="1">
                <a:hlinkClick r:id="rId6"/>
              </a:rPr>
              <a:t>Ambani</a:t>
            </a:r>
            <a:r>
              <a:rPr lang="fr-CA" dirty="0">
                <a:hlinkClick r:id="rId6"/>
              </a:rPr>
              <a:t> ont assisté à la cérémonie - Forbes France</a:t>
            </a:r>
            <a:endParaRPr lang="fr-CA" b="0" i="0" dirty="0">
              <a:solidFill>
                <a:srgbClr val="000000"/>
              </a:solidFill>
              <a:effectLst/>
              <a:latin typeface="Merriweather" panose="020F0502020204030204" pitchFamily="2" charset="0"/>
            </a:endParaRPr>
          </a:p>
        </p:txBody>
      </p:sp>
      <p:sp>
        <p:nvSpPr>
          <p:cNvPr id="4" name="Espace réservé du numéro de diapositive 3"/>
          <p:cNvSpPr>
            <a:spLocks noGrp="1"/>
          </p:cNvSpPr>
          <p:nvPr>
            <p:ph type="sldNum" sz="quarter" idx="5"/>
          </p:nvPr>
        </p:nvSpPr>
        <p:spPr/>
        <p:txBody>
          <a:bodyPr/>
          <a:lstStyle/>
          <a:p>
            <a:fld id="{449F67B3-6403-4C1B-A44D-1ED8041BA2F7}" type="slidenum">
              <a:rPr lang="fr-CA" smtClean="0"/>
              <a:t>25</a:t>
            </a:fld>
            <a:endParaRPr lang="fr-CA"/>
          </a:p>
        </p:txBody>
      </p:sp>
    </p:spTree>
    <p:extLst>
      <p:ext uri="{BB962C8B-B14F-4D97-AF65-F5344CB8AC3E}">
        <p14:creationId xmlns:p14="http://schemas.microsoft.com/office/powerpoint/2010/main" val="3729951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15"/>
              </a:spcAft>
            </a:pPr>
            <a:r>
              <a:rPr lang="fr-CA" sz="1800" kern="100" dirty="0">
                <a:latin typeface="Aptos" panose="020B0004020202020204" pitchFamily="34" charset="0"/>
                <a:ea typeface="Aptos" panose="020B0004020202020204" pitchFamily="34" charset="0"/>
                <a:cs typeface="Times New Roman" panose="02020603050405020304" pitchFamily="18" charset="0"/>
              </a:rPr>
              <a:t>L’Indice du Canada a chuté drastiquement en 2021, passant de 9.24 à 8.87, ce qui a fait dégringoler le pays de la 5</a:t>
            </a:r>
            <a:r>
              <a:rPr lang="fr-CA" sz="1800" kern="100" baseline="30000" dirty="0">
                <a:latin typeface="Aptos" panose="020B0004020202020204" pitchFamily="34" charset="0"/>
                <a:ea typeface="Aptos" panose="020B0004020202020204" pitchFamily="34" charset="0"/>
                <a:cs typeface="Times New Roman" panose="02020603050405020304" pitchFamily="18" charset="0"/>
              </a:rPr>
              <a:t>e</a:t>
            </a:r>
            <a:r>
              <a:rPr lang="fr-CA" sz="1800" kern="100" dirty="0">
                <a:latin typeface="Aptos" panose="020B0004020202020204" pitchFamily="34" charset="0"/>
                <a:ea typeface="Aptos" panose="020B0004020202020204" pitchFamily="34" charset="0"/>
                <a:cs typeface="Times New Roman" panose="02020603050405020304" pitchFamily="18" charset="0"/>
              </a:rPr>
              <a:t> à la 12</a:t>
            </a:r>
            <a:r>
              <a:rPr lang="fr-CA" sz="1800" kern="100" baseline="30000" dirty="0">
                <a:latin typeface="Aptos" panose="020B0004020202020204" pitchFamily="34" charset="0"/>
                <a:ea typeface="Aptos" panose="020B0004020202020204" pitchFamily="34" charset="0"/>
                <a:cs typeface="Times New Roman" panose="02020603050405020304" pitchFamily="18" charset="0"/>
              </a:rPr>
              <a:t>e</a:t>
            </a:r>
            <a:r>
              <a:rPr lang="fr-CA" sz="1800" kern="100" dirty="0">
                <a:latin typeface="Aptos" panose="020B0004020202020204" pitchFamily="34" charset="0"/>
                <a:ea typeface="Aptos" panose="020B0004020202020204" pitchFamily="34" charset="0"/>
                <a:cs typeface="Times New Roman" panose="02020603050405020304" pitchFamily="18" charset="0"/>
              </a:rPr>
              <a:t> position dans le classement mondial. La baisse se poursuit depuis : nous avons glissé à la 13</a:t>
            </a:r>
            <a:r>
              <a:rPr lang="fr-CA" sz="1800" kern="100" baseline="30000" dirty="0">
                <a:latin typeface="Aptos" panose="020B0004020202020204" pitchFamily="34" charset="0"/>
                <a:ea typeface="Aptos" panose="020B0004020202020204" pitchFamily="34" charset="0"/>
                <a:cs typeface="Times New Roman" panose="02020603050405020304" pitchFamily="18" charset="0"/>
              </a:rPr>
              <a:t>e</a:t>
            </a:r>
            <a:r>
              <a:rPr lang="fr-CA" sz="1800" kern="100" dirty="0">
                <a:latin typeface="Aptos" panose="020B0004020202020204" pitchFamily="34" charset="0"/>
                <a:ea typeface="Aptos" panose="020B0004020202020204" pitchFamily="34" charset="0"/>
                <a:cs typeface="Times New Roman" panose="02020603050405020304" pitchFamily="18" charset="0"/>
              </a:rPr>
              <a:t> position en 2023, puis à la 14</a:t>
            </a:r>
            <a:r>
              <a:rPr lang="fr-CA" sz="1800" kern="100" baseline="30000" dirty="0">
                <a:latin typeface="Aptos" panose="020B0004020202020204" pitchFamily="34" charset="0"/>
                <a:ea typeface="Aptos" panose="020B0004020202020204" pitchFamily="34" charset="0"/>
                <a:cs typeface="Times New Roman" panose="02020603050405020304" pitchFamily="18" charset="0"/>
              </a:rPr>
              <a:t>e</a:t>
            </a:r>
            <a:r>
              <a:rPr lang="fr-CA" sz="1800" kern="100" dirty="0">
                <a:latin typeface="Aptos" panose="020B0004020202020204" pitchFamily="34" charset="0"/>
                <a:ea typeface="Aptos" panose="020B0004020202020204" pitchFamily="34" charset="0"/>
                <a:cs typeface="Times New Roman" panose="02020603050405020304" pitchFamily="18" charset="0"/>
              </a:rPr>
              <a:t> en 2024.. Pourtant, le Canada avait l’habitude de figurer dans le top 5! </a:t>
            </a:r>
          </a:p>
          <a:p>
            <a:pPr>
              <a:lnSpc>
                <a:spcPct val="107000"/>
              </a:lnSpc>
              <a:spcAft>
                <a:spcPts val="815"/>
              </a:spcAft>
            </a:pPr>
            <a:endParaRPr lang="fr-CA"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fr-CA" sz="1800" kern="100" dirty="0">
                <a:latin typeface="Aptos" panose="020B0004020202020204" pitchFamily="34" charset="0"/>
                <a:ea typeface="Aptos" panose="020B0004020202020204" pitchFamily="34" charset="0"/>
                <a:cs typeface="Times New Roman" panose="02020603050405020304" pitchFamily="18" charset="0"/>
              </a:rPr>
              <a:t>Trois tendances similaires aux courants de fonds que l’on observe aux États-Unis sont les principaux facteurs de ce recul: </a:t>
            </a:r>
          </a:p>
          <a:p>
            <a:pPr marL="349415" indent="-349415">
              <a:lnSpc>
                <a:spcPct val="107000"/>
              </a:lnSpc>
              <a:spcAft>
                <a:spcPts val="815"/>
              </a:spcAft>
              <a:buFont typeface="+mj-lt"/>
              <a:buAutoNum type="arabicPeriod"/>
            </a:pPr>
            <a:r>
              <a:rPr lang="fr-CA" sz="1800" kern="100" dirty="0">
                <a:latin typeface="Aptos" panose="020B0004020202020204" pitchFamily="34" charset="0"/>
                <a:ea typeface="Aptos" panose="020B0004020202020204" pitchFamily="34" charset="0"/>
                <a:cs typeface="Times New Roman" panose="02020603050405020304" pitchFamily="18" charset="0"/>
              </a:rPr>
              <a:t>La hausse de la polarisation;</a:t>
            </a:r>
          </a:p>
          <a:p>
            <a:pPr marL="349415" indent="-349415">
              <a:lnSpc>
                <a:spcPct val="107000"/>
              </a:lnSpc>
              <a:spcAft>
                <a:spcPts val="815"/>
              </a:spcAft>
              <a:buFont typeface="+mj-lt"/>
              <a:buAutoNum type="arabicPeriod"/>
            </a:pPr>
            <a:r>
              <a:rPr lang="fr-CA" sz="1800" kern="100" dirty="0">
                <a:latin typeface="Aptos" panose="020B0004020202020204" pitchFamily="34" charset="0"/>
                <a:ea typeface="Aptos" panose="020B0004020202020204" pitchFamily="34" charset="0"/>
                <a:cs typeface="Times New Roman" panose="02020603050405020304" pitchFamily="18" charset="0"/>
              </a:rPr>
              <a:t>La diminution de la confiance envers les institutions;</a:t>
            </a:r>
          </a:p>
          <a:p>
            <a:pPr marL="349415" indent="-349415">
              <a:lnSpc>
                <a:spcPct val="107000"/>
              </a:lnSpc>
              <a:spcAft>
                <a:spcPts val="815"/>
              </a:spcAft>
              <a:buFont typeface="+mj-lt"/>
              <a:buAutoNum type="arabicPeriod"/>
            </a:pPr>
            <a:r>
              <a:rPr lang="fr-CA" sz="1800" kern="100" dirty="0">
                <a:latin typeface="Aptos" panose="020B0004020202020204" pitchFamily="34" charset="0"/>
                <a:ea typeface="Aptos" panose="020B0004020202020204" pitchFamily="34" charset="0"/>
                <a:cs typeface="Times New Roman" panose="02020603050405020304" pitchFamily="18" charset="0"/>
              </a:rPr>
              <a:t>Et les reculs de droits pour certaines minorités.</a:t>
            </a:r>
          </a:p>
          <a:p>
            <a:pPr>
              <a:lnSpc>
                <a:spcPct val="107000"/>
              </a:lnSpc>
              <a:spcAft>
                <a:spcPts val="815"/>
              </a:spcAft>
            </a:pPr>
            <a:endParaRPr lang="fr-CA"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fr-CA" sz="1800" kern="100" dirty="0">
                <a:latin typeface="Aptos" panose="020B0004020202020204" pitchFamily="34" charset="0"/>
                <a:ea typeface="Aptos" panose="020B0004020202020204" pitchFamily="34" charset="0"/>
                <a:cs typeface="Times New Roman" panose="02020603050405020304" pitchFamily="18" charset="0"/>
              </a:rPr>
              <a:t>Au Canada, ces tendances se renforcent actuellement sur des enjeux tels que les politiques environnementales (comme la taxe sur le carbone), les droits des personnes LBGTQI+, le droit à l’avortement et l’immigration.</a:t>
            </a:r>
          </a:p>
          <a:p>
            <a:pPr>
              <a:lnSpc>
                <a:spcPct val="107000"/>
              </a:lnSpc>
              <a:spcAft>
                <a:spcPts val="815"/>
              </a:spcAft>
            </a:pPr>
            <a:endParaRPr lang="fr-CA"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fr-CA" sz="1800" kern="100" dirty="0">
                <a:latin typeface="Aptos" panose="020B0004020202020204" pitchFamily="34" charset="0"/>
                <a:ea typeface="Aptos" panose="020B0004020202020204" pitchFamily="34" charset="0"/>
                <a:cs typeface="Times New Roman" panose="02020603050405020304" pitchFamily="18" charset="0"/>
              </a:rPr>
              <a:t>Cette image montre aussi qu’au niveau mondial, les couleurs rouge et jaune représentant les régimes hybrides et autoritaires sont en montée, comparée aux teintes de bleu des régimes démocratiques.</a:t>
            </a:r>
          </a:p>
          <a:p>
            <a:pPr defTabSz="931774">
              <a:defRPr/>
            </a:pPr>
            <a:endParaRPr lang="fr-CA" dirty="0">
              <a:latin typeface="Aptos" panose="020B0004020202020204" pitchFamily="34" charset="0"/>
            </a:endParaRPr>
          </a:p>
          <a:p>
            <a:pPr defTabSz="931774">
              <a:defRPr/>
            </a:pPr>
            <a:r>
              <a:rPr lang="fr-CA" dirty="0">
                <a:latin typeface="Aptos" panose="020B0004020202020204" pitchFamily="34" charset="0"/>
              </a:rPr>
              <a:t>Sources :</a:t>
            </a:r>
          </a:p>
          <a:p>
            <a:pPr marL="174708" indent="-174708" defTabSz="931774">
              <a:buFont typeface="Arial" panose="020B0604020202020204" pitchFamily="34" charset="0"/>
              <a:buChar char="•"/>
              <a:defRPr/>
            </a:pPr>
            <a:r>
              <a:rPr lang="fr-CA" dirty="0">
                <a:latin typeface="Aptos" panose="020B0004020202020204" pitchFamily="34" charset="0"/>
              </a:rPr>
              <a:t>Image : </a:t>
            </a:r>
            <a:r>
              <a:rPr lang="en-US" dirty="0">
                <a:latin typeface="Aptos" panose="020B0004020202020204" pitchFamily="34" charset="0"/>
                <a:hlinkClick r:id="rId3"/>
              </a:rPr>
              <a:t>Where democracy is most at risk (economist.com)</a:t>
            </a:r>
            <a:endParaRPr lang="en-US" dirty="0">
              <a:latin typeface="Aptos" panose="020B0004020202020204" pitchFamily="34" charset="0"/>
            </a:endParaRPr>
          </a:p>
          <a:p>
            <a:pPr marL="174708" indent="-174708" defTabSz="931774">
              <a:buFont typeface="Arial" panose="020B0604020202020204" pitchFamily="34" charset="0"/>
              <a:buChar char="•"/>
              <a:defRPr/>
            </a:pPr>
            <a:r>
              <a:rPr lang="en-US" dirty="0" err="1">
                <a:latin typeface="Aptos" panose="020B0004020202020204" pitchFamily="34" charset="0"/>
              </a:rPr>
              <a:t>L’analyse</a:t>
            </a:r>
            <a:r>
              <a:rPr lang="en-US" dirty="0">
                <a:latin typeface="Aptos" panose="020B0004020202020204" pitchFamily="34" charset="0"/>
              </a:rPr>
              <a:t> sur le Canada : </a:t>
            </a:r>
            <a:r>
              <a:rPr lang="en-CA" kern="100" dirty="0">
                <a:latin typeface="Aptos" panose="020B0004020202020204" pitchFamily="34" charset="0"/>
                <a:ea typeface="Aptos" panose="020B0004020202020204" pitchFamily="34" charset="0"/>
                <a:cs typeface="Times New Roman" panose="02020603050405020304" pitchFamily="18" charset="0"/>
              </a:rPr>
              <a:t>The Economist, </a:t>
            </a:r>
            <a:r>
              <a:rPr lang="en-CA"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4"/>
              </a:rPr>
              <a:t>Democracy Index 2023 | Economist Intelligence Unit (eiu.com)</a:t>
            </a:r>
            <a:r>
              <a:rPr lang="en-CA" kern="100" dirty="0">
                <a:latin typeface="Aptos" panose="020B0004020202020204" pitchFamily="34" charset="0"/>
                <a:ea typeface="Aptos" panose="020B0004020202020204" pitchFamily="34" charset="0"/>
                <a:cs typeface="Times New Roman" panose="02020603050405020304" pitchFamily="18" charset="0"/>
              </a:rPr>
              <a:t>, pages 39 à 42.</a:t>
            </a:r>
            <a:endParaRPr lang="fr-CA" dirty="0">
              <a:latin typeface="Aptos" panose="020B0004020202020204" pitchFamily="34" charset="0"/>
            </a:endParaRPr>
          </a:p>
          <a:p>
            <a:pPr marL="174708" indent="-174708" defTabSz="931774">
              <a:buFont typeface="Arial" panose="020B0604020202020204" pitchFamily="34" charset="0"/>
              <a:buChar char="•"/>
              <a:defRPr/>
            </a:pPr>
            <a:endParaRPr lang="fr-CA" dirty="0">
              <a:latin typeface="Aptos" panose="020B0004020202020204" pitchFamily="34" charset="0"/>
            </a:endParaRPr>
          </a:p>
          <a:p>
            <a:endParaRPr lang="fr-CA" dirty="0">
              <a:latin typeface="Aptos" panose="020B0004020202020204" pitchFamily="34" charset="0"/>
            </a:endParaRPr>
          </a:p>
        </p:txBody>
      </p:sp>
      <p:sp>
        <p:nvSpPr>
          <p:cNvPr id="4" name="Espace réservé du numéro de diapositive 3"/>
          <p:cNvSpPr>
            <a:spLocks noGrp="1"/>
          </p:cNvSpPr>
          <p:nvPr>
            <p:ph type="sldNum" sz="quarter" idx="5"/>
          </p:nvPr>
        </p:nvSpPr>
        <p:spPr/>
        <p:txBody>
          <a:bodyPr/>
          <a:lstStyle/>
          <a:p>
            <a:fld id="{E5F82C77-EDD4-4A4D-B205-908B822B6C96}" type="slidenum">
              <a:rPr lang="fr-CA" smtClean="0"/>
              <a:t>28</a:t>
            </a:fld>
            <a:endParaRPr lang="fr-CA"/>
          </a:p>
        </p:txBody>
      </p:sp>
    </p:spTree>
    <p:extLst>
      <p:ext uri="{BB962C8B-B14F-4D97-AF65-F5344CB8AC3E}">
        <p14:creationId xmlns:p14="http://schemas.microsoft.com/office/powerpoint/2010/main" val="171985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774">
              <a:defRPr/>
            </a:pPr>
            <a:r>
              <a:rPr lang="fr-CA" dirty="0"/>
              <a:t>*Inclut dans les graphiques : élections nationales législatives, présidentielles/gouvernementales et de l’Union Européenne et élections au niveau provincial, régional ou municipal pour les pays de plus de 100 millions de personnes.</a:t>
            </a:r>
          </a:p>
          <a:p>
            <a:pPr defTabSz="931774">
              <a:defRPr/>
            </a:pPr>
            <a:endParaRPr lang="fr-CA" dirty="0"/>
          </a:p>
          <a:p>
            <a:pPr defTabSz="931774">
              <a:defRPr/>
            </a:pPr>
            <a:r>
              <a:rPr lang="fr-CA" sz="1800" kern="100" dirty="0">
                <a:latin typeface="Aptos" panose="020B0004020202020204" pitchFamily="34" charset="0"/>
                <a:ea typeface="Aptos" panose="020B0004020202020204" pitchFamily="34" charset="0"/>
                <a:cs typeface="Times New Roman" panose="02020603050405020304" pitchFamily="18" charset="0"/>
              </a:rPr>
              <a:t>Pourquoi 2024 est une année électorale sans précédent?</a:t>
            </a:r>
          </a:p>
          <a:p>
            <a:pPr marL="349415" indent="-349415">
              <a:lnSpc>
                <a:spcPct val="107000"/>
              </a:lnSpc>
              <a:spcAft>
                <a:spcPts val="815"/>
              </a:spcAft>
              <a:buFont typeface="Symbol" panose="05050102010706020507" pitchFamily="18" charset="2"/>
              <a:buChar char=""/>
            </a:pPr>
            <a:r>
              <a:rPr lang="fr-CA" u="none" dirty="0"/>
              <a:t>Un peu plus de l</a:t>
            </a:r>
            <a:r>
              <a:rPr lang="fr-CA" dirty="0"/>
              <a:t>a moitié de la population mondiale, soit 51% (4,1 milliards de personnes), vit dans un pays où les citoyens et citoyennes seront appelé aux urnes cette année.</a:t>
            </a:r>
          </a:p>
          <a:p>
            <a:pPr marL="349415" indent="-349415">
              <a:lnSpc>
                <a:spcPct val="107000"/>
              </a:lnSpc>
              <a:spcAft>
                <a:spcPts val="815"/>
              </a:spcAft>
              <a:buFont typeface="Symbol" panose="05050102010706020507" pitchFamily="18" charset="2"/>
              <a:buChar char=""/>
            </a:pPr>
            <a:r>
              <a:rPr lang="fr-CA" dirty="0"/>
              <a:t>Les pics de 2004 et 2014 s’en rapprochent, mais l’année 2024 marque une proportion record. </a:t>
            </a:r>
          </a:p>
          <a:p>
            <a:pPr marL="349415" indent="-349415">
              <a:lnSpc>
                <a:spcPct val="107000"/>
              </a:lnSpc>
              <a:spcAft>
                <a:spcPts val="815"/>
              </a:spcAft>
              <a:buFont typeface="Symbol" panose="05050102010706020507" pitchFamily="18" charset="2"/>
              <a:buChar char=""/>
            </a:pPr>
            <a:r>
              <a:rPr lang="fr-CA" dirty="0"/>
              <a:t>Cela inclut des élections dans 8 des 10 pays les plus populeux du monde : </a:t>
            </a:r>
            <a:r>
              <a:rPr lang="en-US" b="0" i="0" dirty="0">
                <a:solidFill>
                  <a:srgbClr val="0D0D0D"/>
                </a:solidFill>
                <a:effectLst/>
                <a:latin typeface="EconSansLig"/>
              </a:rPr>
              <a:t>Bangladesh, </a:t>
            </a:r>
            <a:r>
              <a:rPr lang="en-US" b="0" i="0" dirty="0" err="1">
                <a:solidFill>
                  <a:srgbClr val="0D0D0D"/>
                </a:solidFill>
                <a:effectLst/>
                <a:latin typeface="EconSansLig"/>
              </a:rPr>
              <a:t>Brésil</a:t>
            </a:r>
            <a:r>
              <a:rPr lang="en-US" b="0" i="0" dirty="0">
                <a:solidFill>
                  <a:srgbClr val="0D0D0D"/>
                </a:solidFill>
                <a:effectLst/>
                <a:latin typeface="EconSansLig"/>
              </a:rPr>
              <a:t>, Inde, </a:t>
            </a:r>
            <a:r>
              <a:rPr lang="en-US" b="0" i="0" dirty="0" err="1">
                <a:solidFill>
                  <a:srgbClr val="0D0D0D"/>
                </a:solidFill>
                <a:effectLst/>
                <a:latin typeface="EconSansLig"/>
              </a:rPr>
              <a:t>Indonésie</a:t>
            </a:r>
            <a:r>
              <a:rPr lang="en-US" b="0" i="0" dirty="0">
                <a:solidFill>
                  <a:srgbClr val="0D0D0D"/>
                </a:solidFill>
                <a:effectLst/>
                <a:latin typeface="EconSansLig"/>
              </a:rPr>
              <a:t>, Mexico, Pakistan, Russie and États-Unis.</a:t>
            </a:r>
            <a:endParaRPr lang="fr-CA" dirty="0"/>
          </a:p>
          <a:p>
            <a:pPr marL="349415" indent="-349415">
              <a:lnSpc>
                <a:spcPct val="107000"/>
              </a:lnSpc>
              <a:spcAft>
                <a:spcPts val="815"/>
              </a:spcAft>
              <a:buFont typeface="Symbol" panose="05050102010706020507" pitchFamily="18" charset="2"/>
              <a:buChar char=""/>
            </a:pPr>
            <a:endParaRPr lang="fr-CA" dirty="0"/>
          </a:p>
          <a:p>
            <a:r>
              <a:rPr lang="fr-CA" dirty="0"/>
              <a:t>Sources :</a:t>
            </a:r>
          </a:p>
          <a:p>
            <a:pPr marL="174708" indent="-174708">
              <a:buFont typeface="Arial" panose="020B0604020202020204" pitchFamily="34" charset="0"/>
              <a:buChar char="•"/>
            </a:pPr>
            <a:r>
              <a:rPr lang="en-US" dirty="0">
                <a:hlinkClick r:id="rId3"/>
              </a:rPr>
              <a:t>2024 is a giant test of nerves for democracy (economist.com)</a:t>
            </a:r>
            <a:endParaRPr lang="en-US" dirty="0"/>
          </a:p>
          <a:p>
            <a:pPr marL="174708" indent="-174708">
              <a:buFont typeface="Arial" panose="020B0604020202020204" pitchFamily="34" charset="0"/>
              <a:buChar char="•"/>
            </a:pPr>
            <a:r>
              <a:rPr lang="en-US" dirty="0">
                <a:hlinkClick r:id="rId4"/>
              </a:rPr>
              <a:t>2024 is the biggest election year in history | The Economist</a:t>
            </a:r>
            <a:endParaRPr lang="fr-CA" dirty="0"/>
          </a:p>
        </p:txBody>
      </p:sp>
      <p:sp>
        <p:nvSpPr>
          <p:cNvPr id="4" name="Espace réservé du numéro de diapositive 3"/>
          <p:cNvSpPr>
            <a:spLocks noGrp="1"/>
          </p:cNvSpPr>
          <p:nvPr>
            <p:ph type="sldNum" sz="quarter" idx="5"/>
          </p:nvPr>
        </p:nvSpPr>
        <p:spPr/>
        <p:txBody>
          <a:bodyPr/>
          <a:lstStyle/>
          <a:p>
            <a:fld id="{E5F82C77-EDD4-4A4D-B205-908B822B6C96}" type="slidenum">
              <a:rPr lang="fr-CA" smtClean="0"/>
              <a:t>6</a:t>
            </a:fld>
            <a:endParaRPr lang="fr-CA"/>
          </a:p>
        </p:txBody>
      </p:sp>
    </p:spTree>
    <p:extLst>
      <p:ext uri="{BB962C8B-B14F-4D97-AF65-F5344CB8AC3E}">
        <p14:creationId xmlns:p14="http://schemas.microsoft.com/office/powerpoint/2010/main" val="226287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Sources :</a:t>
            </a:r>
          </a:p>
          <a:p>
            <a:pPr marL="171450" indent="-171450">
              <a:buFont typeface="Arial" panose="020B0604020202020204" pitchFamily="34" charset="0"/>
              <a:buChar char="•"/>
            </a:pPr>
            <a:r>
              <a:rPr lang="fr-CA" dirty="0">
                <a:hlinkClick r:id="rId3"/>
              </a:rPr>
              <a:t>«Hiver </a:t>
            </a:r>
            <a:r>
              <a:rPr lang="fr-CA" dirty="0" err="1">
                <a:hlinkClick r:id="rId3"/>
              </a:rPr>
              <a:t>nucléraire</a:t>
            </a:r>
            <a:r>
              <a:rPr lang="fr-CA" dirty="0">
                <a:hlinkClick r:id="rId3"/>
              </a:rPr>
              <a:t> pour l'économie» | Est-ce que Pierre </a:t>
            </a:r>
            <a:r>
              <a:rPr lang="fr-CA" dirty="0" err="1">
                <a:hlinkClick r:id="rId3"/>
              </a:rPr>
              <a:t>Poilievre</a:t>
            </a:r>
            <a:r>
              <a:rPr lang="fr-CA" dirty="0">
                <a:hlinkClick r:id="rId3"/>
              </a:rPr>
              <a:t> va trop loin? — 98.5 Montréal (985fm.ca)</a:t>
            </a:r>
            <a:endParaRPr lang="fr-CA" dirty="0"/>
          </a:p>
          <a:p>
            <a:pPr marL="171450" indent="-171450">
              <a:buFont typeface="Arial" panose="020B0604020202020204" pitchFamily="34" charset="0"/>
              <a:buChar char="•"/>
            </a:pPr>
            <a:r>
              <a:rPr lang="fr-CA" dirty="0">
                <a:hlinkClick r:id="rId4"/>
              </a:rPr>
              <a:t>Selon </a:t>
            </a:r>
            <a:r>
              <a:rPr lang="fr-CA" dirty="0" err="1">
                <a:hlinkClick r:id="rId4"/>
              </a:rPr>
              <a:t>Poilievre</a:t>
            </a:r>
            <a:r>
              <a:rPr lang="fr-CA" dirty="0">
                <a:hlinkClick r:id="rId4"/>
              </a:rPr>
              <a:t>, la tarification du carbone engendre « famine » et « malnutrition » | Radio-Canada</a:t>
            </a:r>
            <a:endParaRPr lang="fr-CA" dirty="0"/>
          </a:p>
          <a:p>
            <a:pPr marL="171450" indent="-171450">
              <a:buFont typeface="Arial" panose="020B0604020202020204" pitchFamily="34" charset="0"/>
              <a:buChar char="•"/>
            </a:pPr>
            <a:r>
              <a:rPr lang="fr-CA" dirty="0">
                <a:hlinkClick r:id="rId5"/>
              </a:rPr>
              <a:t>Tirs croisés partisans à la Chambre des communes | La Presse</a:t>
            </a:r>
            <a:endParaRPr lang="fr-CA" dirty="0"/>
          </a:p>
          <a:p>
            <a:pPr marL="174708" indent="-174708">
              <a:buFont typeface="Arial" panose="020B0604020202020204" pitchFamily="34" charset="0"/>
              <a:buChar char="•"/>
            </a:pPr>
            <a:r>
              <a:rPr lang="fr-FR" dirty="0">
                <a:hlinkClick r:id="rId6"/>
              </a:rPr>
              <a:t>Commission d’enquête sur l’ingérence étrangère | Des membres des diasporas témoignent des impacts | La Presse</a:t>
            </a:r>
            <a:endParaRPr lang="fr-FR" dirty="0">
              <a:hlinkClick r:id="" action="ppaction://noaction"/>
            </a:endParaRPr>
          </a:p>
          <a:p>
            <a:pPr marL="174708" indent="-174708">
              <a:buFont typeface="Arial" panose="020B0604020202020204" pitchFamily="34" charset="0"/>
              <a:buChar char="•"/>
            </a:pPr>
            <a:r>
              <a:rPr lang="fr-FR" dirty="0">
                <a:hlinkClick r:id="" action="ppaction://noaction"/>
              </a:rPr>
              <a:t>Augmentation de la polarisation au Canada à prévoir en 2023? – CKAJ</a:t>
            </a:r>
            <a:endParaRPr lang="fr-FR" dirty="0"/>
          </a:p>
          <a:p>
            <a:pPr marL="174708" indent="-174708">
              <a:buFont typeface="Arial" panose="020B0604020202020204" pitchFamily="34" charset="0"/>
              <a:buChar char="•"/>
            </a:pPr>
            <a:r>
              <a:rPr lang="fr-FR" dirty="0">
                <a:hlinkClick r:id="rId7"/>
              </a:rPr>
              <a:t>L’avortement, sera-t-il un jour interdit au Canada? | JDM (journaldemontreal.com)</a:t>
            </a:r>
            <a:endParaRPr lang="fr-FR" dirty="0"/>
          </a:p>
          <a:p>
            <a:pPr marL="174708" indent="-174708">
              <a:buFont typeface="Arial" panose="020B0604020202020204" pitchFamily="34" charset="0"/>
              <a:buChar char="•"/>
            </a:pPr>
            <a:r>
              <a:rPr lang="fr-FR" dirty="0">
                <a:hlinkClick r:id="rId8"/>
              </a:rPr>
              <a:t>Le nombre de crimes haineux axés sur l'ethnicité en hausse au Canada | </a:t>
            </a:r>
            <a:r>
              <a:rPr lang="fr-FR" dirty="0" err="1">
                <a:hlinkClick r:id="rId8"/>
              </a:rPr>
              <a:t>Noovo</a:t>
            </a:r>
            <a:r>
              <a:rPr lang="fr-FR" dirty="0">
                <a:hlinkClick r:id="rId8"/>
              </a:rPr>
              <a:t> Info</a:t>
            </a:r>
            <a:endParaRPr lang="fr-FR" dirty="0"/>
          </a:p>
          <a:p>
            <a:pPr marL="174708" indent="-174708">
              <a:buFont typeface="Arial" panose="020B0604020202020204" pitchFamily="34" charset="0"/>
              <a:buChar char="•"/>
            </a:pPr>
            <a:r>
              <a:rPr lang="fr-FR" dirty="0">
                <a:hlinkClick r:id="rId9"/>
              </a:rPr>
              <a:t>Un autre mandat de Donald Trump serait « dévastateur pour le climat » | Élections américaines 2024 | Radio-Canada</a:t>
            </a:r>
            <a:endParaRPr lang="fr-CA" dirty="0"/>
          </a:p>
          <a:p>
            <a:pPr marL="171450" indent="-171450">
              <a:buFont typeface="Arial" panose="020B0604020202020204" pitchFamily="34" charset="0"/>
              <a:buChar char="•"/>
            </a:pPr>
            <a:endParaRPr lang="fr-CA" dirty="0"/>
          </a:p>
        </p:txBody>
      </p:sp>
      <p:sp>
        <p:nvSpPr>
          <p:cNvPr id="4" name="Espace réservé du numéro de diapositive 3"/>
          <p:cNvSpPr>
            <a:spLocks noGrp="1"/>
          </p:cNvSpPr>
          <p:nvPr>
            <p:ph type="sldNum" sz="quarter" idx="5"/>
          </p:nvPr>
        </p:nvSpPr>
        <p:spPr/>
        <p:txBody>
          <a:bodyPr/>
          <a:lstStyle/>
          <a:p>
            <a:fld id="{DED70CE2-1FA9-4BE4-814F-C68B58B9DA60}" type="slidenum">
              <a:rPr lang="fr-CA" smtClean="0"/>
              <a:t>29</a:t>
            </a:fld>
            <a:endParaRPr lang="fr-CA"/>
          </a:p>
        </p:txBody>
      </p:sp>
    </p:spTree>
    <p:extLst>
      <p:ext uri="{BB962C8B-B14F-4D97-AF65-F5344CB8AC3E}">
        <p14:creationId xmlns:p14="http://schemas.microsoft.com/office/powerpoint/2010/main" val="947492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Sources :</a:t>
            </a:r>
          </a:p>
          <a:p>
            <a:pPr marL="171450" indent="-171450">
              <a:buFont typeface="Arial" panose="020B0604020202020204" pitchFamily="34" charset="0"/>
              <a:buChar char="•"/>
            </a:pPr>
            <a:r>
              <a:rPr lang="fr-CA" dirty="0">
                <a:hlinkClick r:id="rId3"/>
              </a:rPr>
              <a:t>Réforme Dubé | Santé Québec : une agence pour gérer le système de santé comme une usine d’automobiles – Institut de recherche et d’informations socioéconomiques (iris-recherche.qc.ca)</a:t>
            </a:r>
            <a:endParaRPr lang="fr-CA" dirty="0"/>
          </a:p>
          <a:p>
            <a:pPr marL="171450" indent="-171450">
              <a:buFont typeface="Arial" panose="020B0604020202020204" pitchFamily="34" charset="0"/>
              <a:buChar char="•"/>
            </a:pPr>
            <a:r>
              <a:rPr lang="fr-CA" dirty="0">
                <a:hlinkClick r:id="rId4"/>
              </a:rPr>
              <a:t>Centralisation excessive des pouvoirs? La réforme de Bernard </a:t>
            </a:r>
            <a:r>
              <a:rPr lang="fr-CA" dirty="0" err="1">
                <a:hlinkClick r:id="rId4"/>
              </a:rPr>
              <a:t>Drainville</a:t>
            </a:r>
            <a:r>
              <a:rPr lang="fr-CA" dirty="0">
                <a:hlinkClick r:id="rId4"/>
              </a:rPr>
              <a:t> inquiète | TVA Nouvelles</a:t>
            </a:r>
          </a:p>
          <a:p>
            <a:pPr marL="171450" indent="-171450">
              <a:buFont typeface="Arial" panose="020B0604020202020204" pitchFamily="34" charset="0"/>
              <a:buChar char="•"/>
            </a:pPr>
            <a:r>
              <a:rPr lang="fr-CA" dirty="0">
                <a:hlinkClick r:id="rId5"/>
              </a:rPr>
              <a:t>Mobilité Infra Québec | Une centralisation « d’une grande arrogance », dit l’opposition | La Presse</a:t>
            </a:r>
            <a:endParaRPr lang="fr-CA" dirty="0"/>
          </a:p>
          <a:p>
            <a:pPr marL="171450" indent="-171450">
              <a:buFont typeface="Arial" panose="020B0604020202020204" pitchFamily="34" charset="0"/>
              <a:buChar char="•"/>
            </a:pPr>
            <a:r>
              <a:rPr lang="fr-CA" dirty="0">
                <a:hlinkClick r:id="rId6"/>
              </a:rPr>
              <a:t>Réforme Dubé | Santé Québec : une agence pour gérer le système de santé comme une usine d’automobiles – Institut de recherche et d’informations socioéconomiques (journaldemontreal.com)</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DED70CE2-1FA9-4BE4-814F-C68B58B9DA60}" type="slidenum">
              <a:rPr lang="fr-CA" smtClean="0"/>
              <a:t>33</a:t>
            </a:fld>
            <a:endParaRPr lang="fr-CA"/>
          </a:p>
        </p:txBody>
      </p:sp>
    </p:spTree>
    <p:extLst>
      <p:ext uri="{BB962C8B-B14F-4D97-AF65-F5344CB8AC3E}">
        <p14:creationId xmlns:p14="http://schemas.microsoft.com/office/powerpoint/2010/main" val="814419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662">
              <a:defRPr/>
            </a:pPr>
            <a:r>
              <a:rPr lang="fr-CA" sz="1100" dirty="0">
                <a:latin typeface="Arial" panose="020B0604020202020204" pitchFamily="34" charset="0"/>
                <a:ea typeface="Times New Roman" panose="02020603050405020304" pitchFamily="18" charset="0"/>
                <a:cs typeface="Times New Roman" panose="02020603050405020304" pitchFamily="18" charset="0"/>
              </a:rPr>
              <a:t>La courbe en rouge : la culture politique est mesurée par la proportion de la population qui croit en la démocratie versus celle qui pense qu’elle n’est pas le meilleur système et qu’un gouvernement d’experts, de technocrates ou militaire, par exemple, serait préférable. La chute de cet indice, à partir de 2020, illustre graphiquement la crise de confiance.</a:t>
            </a:r>
          </a:p>
          <a:p>
            <a:pPr defTabSz="990662">
              <a:defRPr/>
            </a:pPr>
            <a:endParaRPr lang="fr-CA" sz="1100" dirty="0">
              <a:latin typeface="Arial" panose="020B0604020202020204" pitchFamily="34" charset="0"/>
              <a:ea typeface="Times New Roman" panose="02020603050405020304" pitchFamily="18" charset="0"/>
              <a:cs typeface="Times New Roman" panose="02020603050405020304" pitchFamily="18" charset="0"/>
            </a:endParaRPr>
          </a:p>
          <a:p>
            <a:pPr defTabSz="990662">
              <a:defRPr/>
            </a:pPr>
            <a:r>
              <a:rPr lang="fr-CA" sz="1100" dirty="0">
                <a:latin typeface="Arial" panose="020B0604020202020204" pitchFamily="34" charset="0"/>
                <a:ea typeface="Times New Roman" panose="02020603050405020304" pitchFamily="18" charset="0"/>
                <a:cs typeface="Times New Roman" panose="02020603050405020304" pitchFamily="18" charset="0"/>
              </a:rPr>
              <a:t>On ne saurait interpréter les données de l’indice mondial de démocratie avec les lunettes du cynisme. En effet, à l’échelle mondiale, toutes les catégories d’indicateurs ont connu des baisses de leur moyenne, </a:t>
            </a:r>
            <a:r>
              <a:rPr lang="fr-CA" sz="1100" b="1" dirty="0">
                <a:latin typeface="Arial" panose="020B0604020202020204" pitchFamily="34" charset="0"/>
                <a:ea typeface="Times New Roman" panose="02020603050405020304" pitchFamily="18" charset="0"/>
                <a:cs typeface="Times New Roman" panose="02020603050405020304" pitchFamily="18" charset="0"/>
              </a:rPr>
              <a:t>à l’exception de la participation politique </a:t>
            </a:r>
            <a:r>
              <a:rPr lang="fr-CA" sz="1100" dirty="0">
                <a:latin typeface="Arial" panose="020B0604020202020204" pitchFamily="34" charset="0"/>
                <a:ea typeface="Times New Roman" panose="02020603050405020304" pitchFamily="18" charset="0"/>
                <a:cs typeface="Times New Roman" panose="02020603050405020304" pitchFamily="18" charset="0"/>
              </a:rPr>
              <a:t>(un peu à l’instar de ce qui est observé au Canada et au Québec). Globalement, l’indice s’est amélioré de 0,75 entre 2008 et 2023 (en jaune dans la figure ci-dessus).</a:t>
            </a:r>
          </a:p>
          <a:p>
            <a:pPr defTabSz="990662">
              <a:defRPr/>
            </a:pPr>
            <a:endParaRPr lang="fr-CA" sz="1100" dirty="0">
              <a:latin typeface="Arial" panose="020B0604020202020204" pitchFamily="34" charset="0"/>
              <a:cs typeface="Times New Roman" panose="02020603050405020304" pitchFamily="18" charset="0"/>
            </a:endParaRPr>
          </a:p>
          <a:p>
            <a:pPr algn="just"/>
            <a:r>
              <a:rPr lang="fr-CA" sz="1100" dirty="0">
                <a:latin typeface="Arial" panose="020B0604020202020204" pitchFamily="34" charset="0"/>
                <a:ea typeface="Times New Roman" panose="02020603050405020304" pitchFamily="18" charset="0"/>
                <a:cs typeface="Times New Roman" panose="02020603050405020304" pitchFamily="18" charset="0"/>
              </a:rPr>
              <a:t>La recrudescence de l’implication citoyenne et la hausse des mobilisations — notamment des mobilisations ouvrières, dont la hausse s’observe dans tous les pays de l’Organisation de coopération et de développement économiques, mais aussi sur tous les continents — viennent donc contrebalancer le récit dominant du déclin démocratique mondial.</a:t>
            </a:r>
          </a:p>
          <a:p>
            <a:pPr algn="just"/>
            <a:endParaRPr lang="fr-CA" sz="1100" dirty="0">
              <a:latin typeface="Arial" panose="020B0604020202020204" pitchFamily="34" charset="0"/>
              <a:ea typeface="Times New Roman" panose="02020603050405020304" pitchFamily="18" charset="0"/>
              <a:cs typeface="Times New Roman" panose="02020603050405020304" pitchFamily="18" charset="0"/>
            </a:endParaRPr>
          </a:p>
          <a:p>
            <a:pPr algn="just"/>
            <a:r>
              <a:rPr lang="fr-CA" sz="1100" dirty="0">
                <a:latin typeface="Arial" panose="020B0604020202020204" pitchFamily="34" charset="0"/>
                <a:ea typeface="Times New Roman" panose="02020603050405020304" pitchFamily="18" charset="0"/>
                <a:cs typeface="Times New Roman" panose="02020603050405020304" pitchFamily="18" charset="0"/>
              </a:rPr>
              <a:t>Globalement, les catégories ayant enregistré les plus fortes détériorations sont les droits et libertés, les processus électoraux et le pluralisme. En clair : </a:t>
            </a:r>
            <a:r>
              <a:rPr lang="fr-CA" sz="1100" b="1" dirty="0">
                <a:latin typeface="Arial" panose="020B0604020202020204" pitchFamily="34" charset="0"/>
                <a:ea typeface="Times New Roman" panose="02020603050405020304" pitchFamily="18" charset="0"/>
                <a:cs typeface="Times New Roman" panose="02020603050405020304" pitchFamily="18" charset="0"/>
              </a:rPr>
              <a:t>le déclin démocratique mondial et la crise de confiance envers les institutions ne sont pas causés par un désengagement de la population</a:t>
            </a:r>
            <a:r>
              <a:rPr lang="fr-CA" sz="1100" dirty="0">
                <a:latin typeface="Arial" panose="020B0604020202020204" pitchFamily="34" charset="0"/>
                <a:ea typeface="Times New Roman" panose="02020603050405020304" pitchFamily="18" charset="0"/>
                <a:cs typeface="Times New Roman" panose="02020603050405020304" pitchFamily="18" charset="0"/>
              </a:rPr>
              <a:t>, mais par </a:t>
            </a:r>
            <a:r>
              <a:rPr lang="fr-CA" sz="1100" b="1" dirty="0">
                <a:latin typeface="Arial" panose="020B0604020202020204" pitchFamily="34" charset="0"/>
                <a:ea typeface="Times New Roman" panose="02020603050405020304" pitchFamily="18" charset="0"/>
                <a:cs typeface="Times New Roman" panose="02020603050405020304" pitchFamily="18" charset="0"/>
              </a:rPr>
              <a:t>les abus de pouvoir.</a:t>
            </a:r>
            <a:endParaRPr lang="fr-CA" sz="110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E5F82C77-EDD4-4A4D-B205-908B822B6C96}" type="slidenum">
              <a:rPr lang="fr-CA" smtClean="0"/>
              <a:t>35</a:t>
            </a:fld>
            <a:endParaRPr lang="fr-CA"/>
          </a:p>
        </p:txBody>
      </p:sp>
    </p:spTree>
    <p:extLst>
      <p:ext uri="{BB962C8B-B14F-4D97-AF65-F5344CB8AC3E}">
        <p14:creationId xmlns:p14="http://schemas.microsoft.com/office/powerpoint/2010/main" val="1340791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15"/>
              </a:spcAft>
            </a:pPr>
            <a:r>
              <a:rPr lang="fr-CA" sz="1800" kern="100" dirty="0">
                <a:latin typeface="Aptos" panose="020B0004020202020204" pitchFamily="34" charset="0"/>
                <a:ea typeface="Aptos" panose="020B0004020202020204" pitchFamily="34" charset="0"/>
                <a:cs typeface="Times New Roman" panose="02020603050405020304" pitchFamily="18" charset="0"/>
              </a:rPr>
              <a:t>Là où le bât blesse, selon les analyses internationales, c’est qu’une part de cet intérêt politique se concrétise dans une hausse de l’adhésion populaire à des discours de nature anti-démocratiques. Le retour en force de groupes et des partis d’extrême-droite en est la manifestation la plus éclatante et celle-ci prend des couleurs variées selon les régions du monde.</a:t>
            </a:r>
          </a:p>
          <a:p>
            <a:pPr>
              <a:lnSpc>
                <a:spcPct val="107000"/>
              </a:lnSpc>
              <a:spcAft>
                <a:spcPts val="815"/>
              </a:spcAft>
            </a:pPr>
            <a:endParaRPr lang="fr-CA" sz="1800" kern="100" dirty="0">
              <a:latin typeface="Aptos" panose="020B0004020202020204" pitchFamily="34" charset="0"/>
              <a:ea typeface="Aptos" panose="020B0004020202020204" pitchFamily="34" charset="0"/>
              <a:cs typeface="Times New Roman" panose="02020603050405020304" pitchFamily="18" charset="0"/>
            </a:endParaRPr>
          </a:p>
          <a:p>
            <a:r>
              <a:rPr lang="fr-CA" sz="1800" dirty="0">
                <a:latin typeface="Aptos" panose="020B0004020202020204" pitchFamily="34" charset="0"/>
                <a:ea typeface="Aptos" panose="020B0004020202020204" pitchFamily="34" charset="0"/>
                <a:cs typeface="Times New Roman" panose="02020603050405020304" pitchFamily="18" charset="0"/>
              </a:rPr>
              <a:t>D</a:t>
            </a:r>
            <a:r>
              <a:rPr lang="fr-FR" sz="1800" dirty="0">
                <a:latin typeface="Aptos" panose="020B0004020202020204" pitchFamily="34" charset="0"/>
                <a:ea typeface="Aptos" panose="020B0004020202020204" pitchFamily="34" charset="0"/>
                <a:cs typeface="Times New Roman" panose="02020603050405020304" pitchFamily="18" charset="0"/>
              </a:rPr>
              <a:t>ans certains pays, on constate une augmentation du soutien à des dirigeants forts ancré dans la tradition autoritaire et machiste ; ou encore à se tourner vers le pouvoir des forces de sécurité et militaires ; ou à soutenir des hommes multimillionnaires en niant leur appartenance à l’élite, pour les considérer plutôt comme faisant partie du peuple (une caractéristique du populisme). Dans des formes plus subtiles, les frustrations envers le fonctionnement de la démocratie conduisent un nombre croissant de personnes à se soutenir la gouvernance technocratique par de hauts gestionnaires et d’experts issus du secteur privé.</a:t>
            </a:r>
            <a:endParaRPr lang="fr-CA" dirty="0"/>
          </a:p>
        </p:txBody>
      </p:sp>
      <p:sp>
        <p:nvSpPr>
          <p:cNvPr id="4" name="Espace réservé du numéro de diapositive 3"/>
          <p:cNvSpPr>
            <a:spLocks noGrp="1"/>
          </p:cNvSpPr>
          <p:nvPr>
            <p:ph type="sldNum" sz="quarter" idx="5"/>
          </p:nvPr>
        </p:nvSpPr>
        <p:spPr/>
        <p:txBody>
          <a:bodyPr/>
          <a:lstStyle/>
          <a:p>
            <a:fld id="{E5F82C77-EDD4-4A4D-B205-908B822B6C96}" type="slidenum">
              <a:rPr lang="fr-CA" smtClean="0"/>
              <a:t>36</a:t>
            </a:fld>
            <a:endParaRPr lang="fr-CA"/>
          </a:p>
        </p:txBody>
      </p:sp>
    </p:spTree>
    <p:extLst>
      <p:ext uri="{BB962C8B-B14F-4D97-AF65-F5344CB8AC3E}">
        <p14:creationId xmlns:p14="http://schemas.microsoft.com/office/powerpoint/2010/main" val="1494637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Arial" panose="020B0604020202020204" pitchFamily="34" charset="0"/>
              </a:rPr>
              <a:t>Deuxième édition d’une vaste enquête sur la confiance des populations envers les institutions, menée par l’OCDE dans 30 de ses pays membres en 2023 et publiée en juillet dernier (2024). </a:t>
            </a:r>
          </a:p>
          <a:p>
            <a:endParaRPr lang="fr-CA" sz="1800" b="0" i="0" u="none" strike="noStrike" baseline="0" dirty="0">
              <a:solidFill>
                <a:srgbClr val="000000"/>
              </a:solidFill>
              <a:latin typeface="Arial" panose="020B0604020202020204" pitchFamily="34" charset="0"/>
            </a:endParaRPr>
          </a:p>
          <a:p>
            <a:r>
              <a:rPr lang="fr-CA" sz="1800" b="0" i="0" u="none" strike="noStrike" baseline="0" dirty="0">
                <a:solidFill>
                  <a:srgbClr val="000000"/>
                </a:solidFill>
                <a:latin typeface="Arial" panose="020B0604020202020204" pitchFamily="34" charset="0"/>
              </a:rPr>
              <a:t>Comme dans la plupart des pays de l’OCDE, la population canadienne fait davantage confiance à la police (67 %) et aux tribunaux et système judiciaire (62 %). Environ la moitié de la population fait état d’une confiance élevée ou modérément élevée envers les autorités locales (54 %), la fonction publique (54 %) et les médias (50 %).</a:t>
            </a:r>
          </a:p>
          <a:p>
            <a:endParaRPr lang="fr-CA" sz="1800" b="0" i="0" u="none" strike="noStrike" baseline="0" dirty="0">
              <a:solidFill>
                <a:srgbClr val="000000"/>
              </a:solidFill>
              <a:latin typeface="Arial" panose="020B0604020202020204" pitchFamily="34" charset="0"/>
            </a:endParaRPr>
          </a:p>
          <a:p>
            <a:r>
              <a:rPr lang="fr-CA" sz="1800" b="0" i="0" u="none" strike="noStrike" baseline="0" dirty="0">
                <a:solidFill>
                  <a:srgbClr val="000000"/>
                </a:solidFill>
                <a:latin typeface="Arial" panose="020B0604020202020204" pitchFamily="34" charset="0"/>
              </a:rPr>
              <a:t>Moins de la moitié de la population (49%) a déclaré avoir confiance envers le gouvernement – c’est pourtant là où se trouve le pouvoir de gérer les ressources publiques. Cela reste quand même plus élevé que la moyenne des pays de l’OCDE (39%).</a:t>
            </a:r>
          </a:p>
          <a:p>
            <a:endParaRPr lang="fr-CA" sz="1800" b="0" i="0" u="none" strike="noStrike" baseline="0" dirty="0">
              <a:solidFill>
                <a:srgbClr val="000000"/>
              </a:solidFill>
              <a:latin typeface="Arial" panose="020B0604020202020204" pitchFamily="34" charset="0"/>
            </a:endParaRPr>
          </a:p>
          <a:p>
            <a:r>
              <a:rPr lang="fr-CA" sz="1800" b="0" i="0" u="none" strike="noStrike" baseline="0" dirty="0">
                <a:solidFill>
                  <a:srgbClr val="000000"/>
                </a:solidFill>
                <a:latin typeface="Arial" panose="020B0604020202020204" pitchFamily="34" charset="0"/>
              </a:rPr>
              <a:t>Plus inquiétant encore, la confiance envers le Parlement, là le pouvoir du gouvernement est contrebalancé et ses activités sont vérifiées et publicisées, est encore plus basse. </a:t>
            </a:r>
            <a:endParaRPr lang="fr-CA" dirty="0"/>
          </a:p>
          <a:p>
            <a:pPr algn="l"/>
            <a:endParaRPr lang="fr-CA" dirty="0"/>
          </a:p>
          <a:p>
            <a:pPr algn="l"/>
            <a:r>
              <a:rPr lang="fr-CA" dirty="0"/>
              <a:t>Sources :</a:t>
            </a:r>
          </a:p>
          <a:p>
            <a:pPr marL="171450" indent="-171450" algn="l">
              <a:buFont typeface="Arial" panose="020B0604020202020204" pitchFamily="34" charset="0"/>
              <a:buChar char="•"/>
            </a:pPr>
            <a:r>
              <a:rPr lang="fr-CA" dirty="0"/>
              <a:t>Graphique : </a:t>
            </a:r>
            <a:r>
              <a:rPr lang="fr-CA" dirty="0">
                <a:hlinkClick r:id="rId3"/>
              </a:rPr>
              <a:t>Enquête de l’OCDE sur les déterminants de la confiance dans les institutions publiques résultats 2024 - Notes pays : Canada | OCDE (oecd.org)</a:t>
            </a:r>
            <a:r>
              <a:rPr lang="fr-CA" dirty="0"/>
              <a:t>, page 3.</a:t>
            </a:r>
          </a:p>
          <a:p>
            <a:pPr marL="171450" indent="-171450" algn="l">
              <a:buFont typeface="Arial" panose="020B0604020202020204" pitchFamily="34" charset="0"/>
              <a:buChar char="•"/>
            </a:pPr>
            <a:r>
              <a:rPr lang="fr-CA" dirty="0">
                <a:hlinkClick r:id="rId4"/>
              </a:rPr>
              <a:t>Enquête de l’OCDE sur les déterminants de la confiance dans les institutions publiques – résultats 2024 | OCDE (oecd.org)</a:t>
            </a:r>
            <a:endParaRPr lang="fr-CA" dirty="0"/>
          </a:p>
        </p:txBody>
      </p:sp>
      <p:sp>
        <p:nvSpPr>
          <p:cNvPr id="4" name="Espace réservé du numéro de diapositive 3"/>
          <p:cNvSpPr>
            <a:spLocks noGrp="1"/>
          </p:cNvSpPr>
          <p:nvPr>
            <p:ph type="sldNum" sz="quarter" idx="5"/>
          </p:nvPr>
        </p:nvSpPr>
        <p:spPr/>
        <p:txBody>
          <a:bodyPr/>
          <a:lstStyle/>
          <a:p>
            <a:fld id="{E5F82C77-EDD4-4A4D-B205-908B822B6C96}" type="slidenum">
              <a:rPr lang="fr-CA" smtClean="0"/>
              <a:t>37</a:t>
            </a:fld>
            <a:endParaRPr lang="fr-CA"/>
          </a:p>
        </p:txBody>
      </p:sp>
    </p:spTree>
    <p:extLst>
      <p:ext uri="{BB962C8B-B14F-4D97-AF65-F5344CB8AC3E}">
        <p14:creationId xmlns:p14="http://schemas.microsoft.com/office/powerpoint/2010/main" val="982569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La population du Québec, de même que les francophones, ont une confiance substantiellement plus élevée à l’égard des institutions et des médias.</a:t>
            </a:r>
          </a:p>
          <a:p>
            <a:endParaRPr lang="fr-CA" dirty="0"/>
          </a:p>
          <a:p>
            <a:r>
              <a:rPr lang="fr-CA" dirty="0"/>
              <a:t>Source :</a:t>
            </a:r>
          </a:p>
          <a:p>
            <a:pPr marL="171450" indent="-171450">
              <a:buFont typeface="Arial" panose="020B0604020202020204" pitchFamily="34" charset="0"/>
              <a:buChar char="•"/>
            </a:pPr>
            <a:r>
              <a:rPr lang="fr-CA" dirty="0">
                <a:hlinkClick r:id="rId3"/>
              </a:rPr>
              <a:t>Le Quotidien — La confiance à l'égard des institutions et des médias, 2023</a:t>
            </a:r>
            <a:endParaRPr lang="fr-CA" dirty="0">
              <a:hlinkClick r:id="" action="ppaction://noaction"/>
            </a:endParaRPr>
          </a:p>
          <a:p>
            <a:pPr marL="171450" indent="-171450">
              <a:buFont typeface="Arial" panose="020B0604020202020204" pitchFamily="34" charset="0"/>
              <a:buChar char="•"/>
            </a:pPr>
            <a:r>
              <a:rPr lang="fr-CA" dirty="0">
                <a:hlinkClick r:id="" action="ppaction://noaction"/>
              </a:rPr>
              <a:t>La confiance à l'égard des institutions et des médias, 2023 (statcan.gc.ca)</a:t>
            </a:r>
            <a:r>
              <a:rPr lang="fr-CA" dirty="0"/>
              <a:t> page 3.</a:t>
            </a:r>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82C77-EDD4-4A4D-B205-908B822B6C96}" type="slidenum">
              <a:rPr kumimoji="0" lang="fr-CA"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CA"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3575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9415" indent="-349415">
              <a:lnSpc>
                <a:spcPct val="107000"/>
              </a:lnSpc>
              <a:buFont typeface="Symbol" panose="05050102010706020507" pitchFamily="18" charset="2"/>
              <a:buChar char=""/>
            </a:pPr>
            <a:r>
              <a:rPr lang="fr-CA" kern="100" dirty="0">
                <a:latin typeface="Aptos" panose="020B0004020202020204" pitchFamily="34" charset="0"/>
                <a:ea typeface="Aptos" panose="020B0004020202020204" pitchFamily="34" charset="0"/>
                <a:cs typeface="Times New Roman" panose="02020603050405020304" pitchFamily="18" charset="0"/>
              </a:rPr>
              <a:t>L’obligation pour les ministères provinciaux de </a:t>
            </a:r>
            <a:r>
              <a:rPr lang="fr-CA" b="1" kern="100" dirty="0">
                <a:latin typeface="Aptos" panose="020B0004020202020204" pitchFamily="34" charset="0"/>
                <a:ea typeface="Aptos" panose="020B0004020202020204" pitchFamily="34" charset="0"/>
                <a:cs typeface="Times New Roman" panose="02020603050405020304" pitchFamily="18" charset="0"/>
              </a:rPr>
              <a:t>soutenir financièrement la mission des organismes communautaires et de défense des droits</a:t>
            </a:r>
            <a:r>
              <a:rPr lang="fr-CA" kern="100" dirty="0">
                <a:latin typeface="Aptos" panose="020B0004020202020204" pitchFamily="34" charset="0"/>
                <a:ea typeface="Aptos" panose="020B0004020202020204" pitchFamily="34" charset="0"/>
                <a:cs typeface="Times New Roman" panose="02020603050405020304" pitchFamily="18" charset="0"/>
              </a:rPr>
              <a:t> dans leur secteur a un effet de taille: le Québec compte plus de 4 000 groupes communautaires par ou pour les communautés dans pratiquement tous les secteurs d’affaires publiques (santé, éducation, immigration, logement, sports et loisirs, jeunes, solidarité internationale, etc.).</a:t>
            </a:r>
          </a:p>
          <a:p>
            <a:pPr marL="349415" indent="-349415">
              <a:lnSpc>
                <a:spcPct val="107000"/>
              </a:lnSpc>
              <a:buFont typeface="Symbol" panose="05050102010706020507" pitchFamily="18" charset="2"/>
              <a:buChar char=""/>
            </a:pPr>
            <a:endParaRPr lang="fr-CA" kern="100" dirty="0">
              <a:latin typeface="Aptos" panose="020B0004020202020204" pitchFamily="34" charset="0"/>
              <a:ea typeface="Aptos" panose="020B0004020202020204" pitchFamily="34" charset="0"/>
              <a:cs typeface="Times New Roman" panose="02020603050405020304" pitchFamily="18" charset="0"/>
            </a:endParaRPr>
          </a:p>
          <a:p>
            <a:pPr marL="349415" indent="-349415">
              <a:lnSpc>
                <a:spcPct val="107000"/>
              </a:lnSpc>
              <a:buFont typeface="Symbol" panose="05050102010706020507" pitchFamily="18" charset="2"/>
              <a:buChar char=""/>
            </a:pPr>
            <a:r>
              <a:rPr lang="fr-CA" kern="100" dirty="0">
                <a:latin typeface="Aptos" panose="020B0004020202020204" pitchFamily="34" charset="0"/>
                <a:ea typeface="Aptos" panose="020B0004020202020204" pitchFamily="34" charset="0"/>
                <a:cs typeface="Times New Roman" panose="02020603050405020304" pitchFamily="18" charset="0"/>
              </a:rPr>
              <a:t>Les taux de </a:t>
            </a:r>
            <a:r>
              <a:rPr lang="fr-CA" b="1" kern="100" dirty="0">
                <a:latin typeface="Aptos" panose="020B0004020202020204" pitchFamily="34" charset="0"/>
                <a:ea typeface="Aptos" panose="020B0004020202020204" pitchFamily="34" charset="0"/>
                <a:cs typeface="Times New Roman" panose="02020603050405020304" pitchFamily="18" charset="0"/>
              </a:rPr>
              <a:t>présence syndicale </a:t>
            </a:r>
            <a:r>
              <a:rPr lang="fr-CA" kern="100" dirty="0">
                <a:latin typeface="Aptos" panose="020B0004020202020204" pitchFamily="34" charset="0"/>
                <a:ea typeface="Aptos" panose="020B0004020202020204" pitchFamily="34" charset="0"/>
                <a:cs typeface="Times New Roman" panose="02020603050405020304" pitchFamily="18" charset="0"/>
              </a:rPr>
              <a:t>sont très manifestement supérieurs au Québec (40% en 2022), par rapport à l’Ontario (27%), au reste du Canada (30%) et aux États-Unis (11,5%). En effet, comme les groupes communautaires, le mouvement syndical permet aux travailleuses et travailleurs d’amener des sujets de débat et de faire entendre leurs voix dans l’espace public, d’une façon qui ne leur serait pas possible autrement.</a:t>
            </a:r>
          </a:p>
          <a:p>
            <a:pPr>
              <a:lnSpc>
                <a:spcPct val="107000"/>
              </a:lnSpc>
            </a:pPr>
            <a:endParaRPr lang="fr-CA" kern="100" dirty="0">
              <a:latin typeface="Aptos" panose="020B0004020202020204" pitchFamily="34" charset="0"/>
              <a:ea typeface="Aptos" panose="020B0004020202020204" pitchFamily="34" charset="0"/>
              <a:cs typeface="Times New Roman" panose="02020603050405020304" pitchFamily="18" charset="0"/>
            </a:endParaRPr>
          </a:p>
          <a:p>
            <a:pPr marL="349415" indent="-349415">
              <a:lnSpc>
                <a:spcPct val="107000"/>
              </a:lnSpc>
              <a:buFont typeface="Symbol" panose="05050102010706020507" pitchFamily="18" charset="2"/>
              <a:buChar char=""/>
            </a:pPr>
            <a:r>
              <a:rPr lang="fr-CA" kern="100" dirty="0">
                <a:latin typeface="Aptos" panose="020B0004020202020204" pitchFamily="34" charset="0"/>
                <a:ea typeface="Aptos" panose="020B0004020202020204" pitchFamily="34" charset="0"/>
                <a:cs typeface="Times New Roman" panose="02020603050405020304" pitchFamily="18" charset="0"/>
              </a:rPr>
              <a:t>La proportion de projets de loi débattue en </a:t>
            </a:r>
            <a:r>
              <a:rPr lang="fr-CA" b="1" kern="100" dirty="0">
                <a:latin typeface="Aptos" panose="020B0004020202020204" pitchFamily="34" charset="0"/>
                <a:ea typeface="Aptos" panose="020B0004020202020204" pitchFamily="34" charset="0"/>
                <a:cs typeface="Times New Roman" panose="02020603050405020304" pitchFamily="18" charset="0"/>
              </a:rPr>
              <a:t>commission parlementaire</a:t>
            </a:r>
            <a:r>
              <a:rPr lang="fr-CA" kern="100" dirty="0">
                <a:latin typeface="Aptos" panose="020B0004020202020204" pitchFamily="34" charset="0"/>
                <a:ea typeface="Aptos" panose="020B0004020202020204" pitchFamily="34" charset="0"/>
                <a:cs typeface="Times New Roman" panose="02020603050405020304" pitchFamily="18" charset="0"/>
              </a:rPr>
              <a:t> est supérieure à l’Assemblée nationale que dans les autres provinces, ainsi qu’à la Chambre des communes. Le volume de mémoires présenté par la société civile est aussi souvent impressionnant, comparé aux autres législations.</a:t>
            </a:r>
          </a:p>
          <a:p>
            <a:pPr>
              <a:lnSpc>
                <a:spcPct val="107000"/>
              </a:lnSpc>
            </a:pPr>
            <a:endParaRPr lang="fr-CA" kern="100" dirty="0">
              <a:latin typeface="Aptos" panose="020B0004020202020204" pitchFamily="34" charset="0"/>
              <a:ea typeface="Aptos" panose="020B0004020202020204" pitchFamily="34" charset="0"/>
              <a:cs typeface="Times New Roman" panose="02020603050405020304" pitchFamily="18" charset="0"/>
            </a:endParaRPr>
          </a:p>
          <a:p>
            <a:pPr marL="349415" indent="-349415">
              <a:lnSpc>
                <a:spcPct val="107000"/>
              </a:lnSpc>
              <a:spcAft>
                <a:spcPts val="815"/>
              </a:spcAft>
              <a:buFont typeface="Symbol" panose="05050102010706020507" pitchFamily="18" charset="2"/>
              <a:buChar char=""/>
            </a:pPr>
            <a:r>
              <a:rPr lang="fr-CA" kern="100" dirty="0">
                <a:latin typeface="Aptos" panose="020B0004020202020204" pitchFamily="34" charset="0"/>
                <a:ea typeface="Aptos" panose="020B0004020202020204" pitchFamily="34" charset="0"/>
                <a:cs typeface="Times New Roman" panose="02020603050405020304" pitchFamily="18" charset="0"/>
              </a:rPr>
              <a:t>Les </a:t>
            </a:r>
            <a:r>
              <a:rPr lang="fr-CA" b="1" kern="100" dirty="0">
                <a:latin typeface="Aptos" panose="020B0004020202020204" pitchFamily="34" charset="0"/>
                <a:ea typeface="Aptos" panose="020B0004020202020204" pitchFamily="34" charset="0"/>
                <a:cs typeface="Times New Roman" panose="02020603050405020304" pitchFamily="18" charset="0"/>
              </a:rPr>
              <a:t>médias et les organismes culturels francophones du Québec</a:t>
            </a:r>
            <a:r>
              <a:rPr lang="fr-CA" kern="100" dirty="0">
                <a:latin typeface="Aptos" panose="020B0004020202020204" pitchFamily="34" charset="0"/>
                <a:ea typeface="Aptos" panose="020B0004020202020204" pitchFamily="34" charset="0"/>
                <a:cs typeface="Times New Roman" panose="02020603050405020304" pitchFamily="18" charset="0"/>
              </a:rPr>
              <a:t>, dans l’ensemble, performent mieux et assurent la diffusion de contenus par et pour la société québécoise.</a:t>
            </a:r>
          </a:p>
          <a:p>
            <a:endParaRPr lang="fr-CA" dirty="0"/>
          </a:p>
          <a:p>
            <a:endParaRPr lang="fr-CA" dirty="0"/>
          </a:p>
          <a:p>
            <a:r>
              <a:rPr lang="fr-CA" dirty="0"/>
              <a:t>Sources :</a:t>
            </a:r>
          </a:p>
          <a:p>
            <a:pPr marL="174708" indent="-174708">
              <a:buFont typeface="Arial" panose="020B0604020202020204" pitchFamily="34" charset="0"/>
              <a:buChar char="•"/>
            </a:pPr>
            <a:r>
              <a:rPr lang="fr-CA"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3"/>
              </a:rPr>
              <a:t>La présence syndicale au Québec et au Canada en 2021 (gouv.qc.ca)</a:t>
            </a:r>
            <a:endParaRPr lang="fr-CA" kern="100" dirty="0">
              <a:latin typeface="Aptos" panose="020B0004020202020204" pitchFamily="34" charset="0"/>
              <a:ea typeface="Aptos" panose="020B0004020202020204" pitchFamily="34" charset="0"/>
              <a:cs typeface="Times New Roman" panose="02020603050405020304" pitchFamily="18" charset="0"/>
            </a:endParaRPr>
          </a:p>
          <a:p>
            <a:pPr marL="174708" indent="-174708">
              <a:buFont typeface="Arial" panose="020B0604020202020204" pitchFamily="34" charset="0"/>
              <a:buChar char="•"/>
            </a:pPr>
            <a:r>
              <a:rPr lang="fr-CA"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4"/>
              </a:rPr>
              <a:t>Les campagnes électorales, un moment décisif pour les syndicats | Le Devoir</a:t>
            </a:r>
            <a:endParaRPr lang="fr-CA" kern="100" dirty="0">
              <a:latin typeface="Aptos" panose="020B0004020202020204" pitchFamily="34" charset="0"/>
              <a:ea typeface="Aptos" panose="020B0004020202020204" pitchFamily="34" charset="0"/>
              <a:cs typeface="Times New Roman" panose="02020603050405020304" pitchFamily="18" charset="0"/>
            </a:endParaRPr>
          </a:p>
          <a:p>
            <a:endParaRPr lang="fr-CA" dirty="0"/>
          </a:p>
        </p:txBody>
      </p:sp>
      <p:sp>
        <p:nvSpPr>
          <p:cNvPr id="4" name="Espace réservé du numéro de diapositive 3"/>
          <p:cNvSpPr>
            <a:spLocks noGrp="1"/>
          </p:cNvSpPr>
          <p:nvPr>
            <p:ph type="sldNum" sz="quarter" idx="5"/>
          </p:nvPr>
        </p:nvSpPr>
        <p:spPr/>
        <p:txBody>
          <a:bodyPr/>
          <a:lstStyle/>
          <a:p>
            <a:fld id="{E5F82C77-EDD4-4A4D-B205-908B822B6C96}" type="slidenum">
              <a:rPr lang="fr-CA" smtClean="0"/>
              <a:t>39</a:t>
            </a:fld>
            <a:endParaRPr lang="fr-CA"/>
          </a:p>
        </p:txBody>
      </p:sp>
    </p:spTree>
    <p:extLst>
      <p:ext uri="{BB962C8B-B14F-4D97-AF65-F5344CB8AC3E}">
        <p14:creationId xmlns:p14="http://schemas.microsoft.com/office/powerpoint/2010/main" val="766652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gn="l">
              <a:buNone/>
            </a:pPr>
            <a:r>
              <a:rPr lang="fr-CA" dirty="0">
                <a:latin typeface="+mn-lt"/>
              </a:rPr>
              <a:t>La capacité d’action politique et de se sentir représenté sont beaucoup plus déterminants que les facteurs socio-démographiques :</a:t>
            </a:r>
          </a:p>
          <a:p>
            <a:pPr marL="0" indent="0" algn="l">
              <a:buNone/>
            </a:pPr>
            <a:endParaRPr lang="fr-CA" dirty="0">
              <a:latin typeface="+mn-lt"/>
            </a:endParaRPr>
          </a:p>
          <a:p>
            <a:pPr marL="228600" indent="-228600" algn="l">
              <a:buAutoNum type="arabicParenR"/>
            </a:pPr>
            <a:r>
              <a:rPr lang="fr-CA" dirty="0">
                <a:latin typeface="+mn-lt"/>
              </a:rPr>
              <a:t>Le facteur le plus déterminant au Canada (et dans l’ensemble des pays de l’OCDE) est, de très loin, </a:t>
            </a:r>
            <a:r>
              <a:rPr lang="fr-CA" b="1" dirty="0">
                <a:latin typeface="+mn-lt"/>
              </a:rPr>
              <a:t>la capacité d’action politique</a:t>
            </a:r>
            <a:r>
              <a:rPr lang="fr-CA" b="0" dirty="0">
                <a:latin typeface="+mn-lt"/>
              </a:rPr>
              <a:t>. Elle se définie comme l</a:t>
            </a:r>
            <a:r>
              <a:rPr lang="fr-CA" sz="1800" b="0" i="0" u="none" strike="noStrike" baseline="0" dirty="0">
                <a:latin typeface="+mn-lt"/>
              </a:rPr>
              <a:t>’impression d’avoir une influence sur les processus politiques et d’avoir confiance en ses capacités de participer. L</a:t>
            </a:r>
            <a:r>
              <a:rPr lang="fr-CA" dirty="0">
                <a:latin typeface="+mn-lt"/>
              </a:rPr>
              <a:t>’écart de confiance envers le gouvernement, entre les personnes qui considèrent que le système politique leur permet d’avoir leur mot à dire et celles qui considèrent que non, est très marqué : près de 80% du premier groupe ont confiance envers le gouvernement contre à peine 21% pour le 2</a:t>
            </a:r>
            <a:r>
              <a:rPr lang="fr-CA" baseline="30000" dirty="0">
                <a:latin typeface="+mn-lt"/>
              </a:rPr>
              <a:t>e</a:t>
            </a:r>
            <a:r>
              <a:rPr lang="fr-CA" dirty="0">
                <a:latin typeface="+mn-lt"/>
              </a:rPr>
              <a:t> groupe – un écart de 58 points!</a:t>
            </a:r>
          </a:p>
          <a:p>
            <a:pPr marL="457200" lvl="1" indent="0" algn="l">
              <a:buNone/>
            </a:pPr>
            <a:r>
              <a:rPr lang="fr-CA" dirty="0">
                <a:latin typeface="+mn-lt"/>
              </a:rPr>
              <a:t>Sur les 600 millions de personnes vivant dans les 30 pays de l’OCDE, </a:t>
            </a:r>
            <a:r>
              <a:rPr lang="fr-CA" u="sng" dirty="0">
                <a:latin typeface="+mn-lt"/>
              </a:rPr>
              <a:t>53% ont déclaré ne pas avoir leur mot à dire sur l’action des pouvoirs publics.</a:t>
            </a:r>
          </a:p>
          <a:p>
            <a:pPr marL="228600" indent="-228600" algn="l">
              <a:buAutoNum type="arabicParenR"/>
            </a:pPr>
            <a:r>
              <a:rPr lang="fr-CA" dirty="0">
                <a:latin typeface="+mn-lt"/>
              </a:rPr>
              <a:t>Le deuxième facteur déterminant est </a:t>
            </a:r>
            <a:r>
              <a:rPr lang="fr-CA" b="1" dirty="0">
                <a:latin typeface="+mn-lt"/>
              </a:rPr>
              <a:t>l’appartenance politique </a:t>
            </a:r>
            <a:r>
              <a:rPr lang="fr-CA" dirty="0">
                <a:latin typeface="+mn-lt"/>
              </a:rPr>
              <a:t>soit le fait d’avoir voté ou non pour un parti ayant formé le gouvernement au pouvoir – c’est ce qu’on appelle l’écart partisan au niveau de la confiance envers le gouvernement.</a:t>
            </a:r>
          </a:p>
          <a:p>
            <a:pPr marL="228600" indent="-228600" algn="l">
              <a:buAutoNum type="arabicParenR"/>
            </a:pPr>
            <a:r>
              <a:rPr lang="fr-CA" dirty="0">
                <a:latin typeface="+mn-lt"/>
              </a:rPr>
              <a:t>En moyenne dans les pays de l’OCDE, le 3</a:t>
            </a:r>
            <a:r>
              <a:rPr lang="fr-CA" baseline="30000" dirty="0">
                <a:latin typeface="+mn-lt"/>
              </a:rPr>
              <a:t>e</a:t>
            </a:r>
            <a:r>
              <a:rPr lang="fr-CA" dirty="0">
                <a:latin typeface="+mn-lt"/>
              </a:rPr>
              <a:t> facteur déterminant est </a:t>
            </a:r>
            <a:r>
              <a:rPr lang="fr-CA" b="1" dirty="0">
                <a:latin typeface="+mn-lt"/>
              </a:rPr>
              <a:t>le niveau de vulnérabilité économique et financière</a:t>
            </a:r>
            <a:r>
              <a:rPr lang="fr-CA" dirty="0">
                <a:latin typeface="+mn-lt"/>
              </a:rPr>
              <a:t>; mais au Canada, l’écart de confiance est moins marqué ici. Le 3</a:t>
            </a:r>
            <a:r>
              <a:rPr lang="fr-CA" baseline="30000" dirty="0">
                <a:latin typeface="+mn-lt"/>
              </a:rPr>
              <a:t>e</a:t>
            </a:r>
            <a:r>
              <a:rPr lang="fr-CA" dirty="0">
                <a:latin typeface="+mn-lt"/>
              </a:rPr>
              <a:t> facteur le plus déterminant est plutôt </a:t>
            </a:r>
            <a:r>
              <a:rPr lang="fr-CA" b="1" dirty="0">
                <a:latin typeface="+mn-lt"/>
              </a:rPr>
              <a:t>le niveau d’instruction</a:t>
            </a:r>
            <a:r>
              <a:rPr lang="fr-CA" dirty="0">
                <a:latin typeface="+mn-lt"/>
              </a:rPr>
              <a:t>, et cela est étroitement lié à la capacité d’action politique – avoir confiance en ses propres capacités de participer à la conduite des affaires publiques.</a:t>
            </a:r>
          </a:p>
          <a:p>
            <a:pPr marL="228600" indent="-228600" algn="l">
              <a:buAutoNum type="arabicParenR"/>
            </a:pPr>
            <a:r>
              <a:rPr lang="fr-CA" dirty="0">
                <a:latin typeface="+mn-lt"/>
              </a:rPr>
              <a:t>L’écart de confiance </a:t>
            </a:r>
            <a:r>
              <a:rPr lang="fr-CA" b="1" dirty="0">
                <a:latin typeface="+mn-lt"/>
              </a:rPr>
              <a:t>entre les femmes et les hommes </a:t>
            </a:r>
            <a:r>
              <a:rPr lang="fr-CA" dirty="0">
                <a:latin typeface="+mn-lt"/>
              </a:rPr>
              <a:t>est légèrement supérieur au Canada par rapport à la moyenne de l’OCDE.</a:t>
            </a:r>
          </a:p>
          <a:p>
            <a:pPr marL="228600" indent="-228600" algn="l">
              <a:buAutoNum type="arabicParenR"/>
            </a:pPr>
            <a:r>
              <a:rPr lang="fr-CA" dirty="0">
                <a:latin typeface="+mn-lt"/>
              </a:rPr>
              <a:t>Par contre, à la différence de la majorité des autres pays évalués, </a:t>
            </a:r>
            <a:r>
              <a:rPr lang="fr-CA" b="1" dirty="0">
                <a:latin typeface="+mn-lt"/>
              </a:rPr>
              <a:t>les jeunes de 18 à 29 ans </a:t>
            </a:r>
            <a:r>
              <a:rPr lang="fr-CA" dirty="0">
                <a:latin typeface="+mn-lt"/>
              </a:rPr>
              <a:t>ont davantage confiance en le gouvernement que les personnes de 50 ans et plus, ce qui est surprenant.</a:t>
            </a:r>
          </a:p>
          <a:p>
            <a:pPr marL="0" indent="0" algn="l">
              <a:buNone/>
            </a:pPr>
            <a:endParaRPr lang="fr-CA" dirty="0">
              <a:latin typeface="+mn-lt"/>
            </a:endParaRPr>
          </a:p>
          <a:p>
            <a:pPr algn="l"/>
            <a:r>
              <a:rPr lang="fr-CA" dirty="0">
                <a:latin typeface="+mn-lt"/>
              </a:rPr>
              <a:t>Sources :</a:t>
            </a:r>
          </a:p>
          <a:p>
            <a:pPr marL="171450" indent="-171450" algn="l">
              <a:buFont typeface="Arial" panose="020B0604020202020204" pitchFamily="34" charset="0"/>
              <a:buChar char="•"/>
            </a:pPr>
            <a:r>
              <a:rPr lang="fr-CA" dirty="0">
                <a:latin typeface="+mn-lt"/>
              </a:rPr>
              <a:t>Graphique : </a:t>
            </a:r>
            <a:r>
              <a:rPr lang="fr-CA" dirty="0">
                <a:latin typeface="+mn-lt"/>
                <a:hlinkClick r:id="rId3"/>
              </a:rPr>
              <a:t>Enquête de l’OCDE sur les déterminants de la confiance dans les institutions publiques résultats 2024 - Notes pays : Canada | OCDE (oecd.org)</a:t>
            </a:r>
            <a:r>
              <a:rPr lang="fr-CA" dirty="0">
                <a:latin typeface="+mn-lt"/>
              </a:rPr>
              <a:t>, page 4.</a:t>
            </a:r>
          </a:p>
          <a:p>
            <a:pPr marL="171450" indent="-171450" algn="l">
              <a:buFont typeface="Arial" panose="020B0604020202020204" pitchFamily="34" charset="0"/>
              <a:buChar char="•"/>
            </a:pPr>
            <a:r>
              <a:rPr lang="fr-CA" dirty="0">
                <a:latin typeface="+mn-lt"/>
                <a:hlinkClick r:id="rId4"/>
              </a:rPr>
              <a:t>Enquête de l’OCDE sur les déterminants de la confiance dans les institutions publiques – résultats 2024 | OCDE (oecd.org)</a:t>
            </a:r>
            <a:endParaRPr lang="fr-CA" dirty="0">
              <a:latin typeface="+mn-lt"/>
            </a:endParaRPr>
          </a:p>
          <a:p>
            <a:endParaRPr lang="fr-CA" dirty="0">
              <a:latin typeface="+mn-lt"/>
            </a:endParaRPr>
          </a:p>
        </p:txBody>
      </p:sp>
      <p:sp>
        <p:nvSpPr>
          <p:cNvPr id="4" name="Espace réservé du numéro de diapositive 3"/>
          <p:cNvSpPr>
            <a:spLocks noGrp="1"/>
          </p:cNvSpPr>
          <p:nvPr>
            <p:ph type="sldNum" sz="quarter" idx="5"/>
          </p:nvPr>
        </p:nvSpPr>
        <p:spPr/>
        <p:txBody>
          <a:bodyPr/>
          <a:lstStyle/>
          <a:p>
            <a:fld id="{E5F82C77-EDD4-4A4D-B205-908B822B6C96}" type="slidenum">
              <a:rPr lang="fr-CA" smtClean="0"/>
              <a:t>41</a:t>
            </a:fld>
            <a:endParaRPr lang="fr-CA"/>
          </a:p>
        </p:txBody>
      </p:sp>
    </p:spTree>
    <p:extLst>
      <p:ext uri="{BB962C8B-B14F-4D97-AF65-F5344CB8AC3E}">
        <p14:creationId xmlns:p14="http://schemas.microsoft.com/office/powerpoint/2010/main" val="3684266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i="0" dirty="0">
                <a:solidFill>
                  <a:srgbClr val="2E3238"/>
                </a:solidFill>
                <a:effectLst/>
                <a:latin typeface="Montserrat" panose="00000500000000000000" pitchFamily="2" charset="0"/>
              </a:rPr>
              <a:t>Sources :</a:t>
            </a:r>
          </a:p>
          <a:p>
            <a:pPr marL="174708" indent="-174708">
              <a:buFont typeface="Arial" panose="020B0604020202020204" pitchFamily="34" charset="0"/>
              <a:buChar char="•"/>
            </a:pPr>
            <a:r>
              <a:rPr lang="fr-CA" dirty="0">
                <a:hlinkClick r:id="rId3"/>
              </a:rPr>
              <a:t>Présidentielle américaine : le vote latino plus décisif que jamais</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DED70CE2-1FA9-4BE4-814F-C68B58B9DA60}" type="slidenum">
              <a:rPr lang="fr-CA" smtClean="0"/>
              <a:t>42</a:t>
            </a:fld>
            <a:endParaRPr lang="fr-CA"/>
          </a:p>
        </p:txBody>
      </p:sp>
    </p:spTree>
    <p:extLst>
      <p:ext uri="{BB962C8B-B14F-4D97-AF65-F5344CB8AC3E}">
        <p14:creationId xmlns:p14="http://schemas.microsoft.com/office/powerpoint/2010/main" val="997268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latin typeface="+mn-lt"/>
              </a:rPr>
              <a:t>« Dans les 52 pays où ont eu lieu des élections législatives en 2023, la proportion des femmes atteint 27,6 % des parlementaires (…). Une fois encore, en 2023, les quotas se sont avérés déterminants pour la représentation des femmes au parlement. Dans les 43 chambres dotées d’une forme ou d’une autre de quotas, la représentation des femmes atteint 28,8 % en moyenne, contre 23,2 % dans les chambres sans quotas. » Source : </a:t>
            </a:r>
            <a:r>
              <a:rPr lang="fr-CA" dirty="0">
                <a:latin typeface="+mn-lt"/>
                <a:hlinkClick r:id="rId3"/>
              </a:rPr>
              <a:t>Les femmes au parlement en 2023 | Union Interparlementaire (ipu.org)</a:t>
            </a:r>
            <a:endParaRPr lang="fr-CA" dirty="0">
              <a:latin typeface="+mn-lt"/>
            </a:endParaRPr>
          </a:p>
        </p:txBody>
      </p:sp>
      <p:sp>
        <p:nvSpPr>
          <p:cNvPr id="4" name="Espace réservé du numéro de diapositive 3"/>
          <p:cNvSpPr>
            <a:spLocks noGrp="1"/>
          </p:cNvSpPr>
          <p:nvPr>
            <p:ph type="sldNum" sz="quarter" idx="5"/>
          </p:nvPr>
        </p:nvSpPr>
        <p:spPr/>
        <p:txBody>
          <a:bodyPr/>
          <a:lstStyle/>
          <a:p>
            <a:fld id="{E5F82C77-EDD4-4A4D-B205-908B822B6C96}" type="slidenum">
              <a:rPr lang="fr-CA" smtClean="0"/>
              <a:t>43</a:t>
            </a:fld>
            <a:endParaRPr lang="fr-CA"/>
          </a:p>
        </p:txBody>
      </p:sp>
    </p:spTree>
    <p:extLst>
      <p:ext uri="{BB962C8B-B14F-4D97-AF65-F5344CB8AC3E}">
        <p14:creationId xmlns:p14="http://schemas.microsoft.com/office/powerpoint/2010/main" val="3083963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15"/>
              </a:spcAft>
            </a:pPr>
            <a:r>
              <a:rPr lang="fr-CA" sz="1800" kern="100" dirty="0">
                <a:latin typeface="Aptos" panose="020B0004020202020204" pitchFamily="34" charset="0"/>
                <a:ea typeface="Aptos" panose="020B0004020202020204" pitchFamily="34" charset="0"/>
                <a:cs typeface="Times New Roman" panose="02020603050405020304" pitchFamily="18" charset="0"/>
              </a:rPr>
              <a:t>L’Indice de démocratie (en anglais, « the </a:t>
            </a:r>
            <a:r>
              <a:rPr lang="fr-CA" sz="1800" kern="100" dirty="0" err="1">
                <a:latin typeface="Aptos" panose="020B0004020202020204" pitchFamily="34" charset="0"/>
                <a:ea typeface="Aptos" panose="020B0004020202020204" pitchFamily="34" charset="0"/>
                <a:cs typeface="Times New Roman" panose="02020603050405020304" pitchFamily="18" charset="0"/>
              </a:rPr>
              <a:t>Democracy</a:t>
            </a:r>
            <a:r>
              <a:rPr lang="fr-CA" sz="1800" kern="100" dirty="0">
                <a:latin typeface="Aptos" panose="020B0004020202020204" pitchFamily="34" charset="0"/>
                <a:ea typeface="Aptos" panose="020B0004020202020204" pitchFamily="34" charset="0"/>
                <a:cs typeface="Times New Roman" panose="02020603050405020304" pitchFamily="18" charset="0"/>
              </a:rPr>
              <a:t> Index ») est une mesure publiée chaque année par le groupe de presse britannique </a:t>
            </a:r>
            <a:r>
              <a:rPr lang="fr-CA" sz="1800" i="1" kern="100" dirty="0">
                <a:latin typeface="Aptos" panose="020B0004020202020204" pitchFamily="34" charset="0"/>
                <a:ea typeface="Aptos" panose="020B0004020202020204" pitchFamily="34" charset="0"/>
                <a:cs typeface="Times New Roman" panose="02020603050405020304" pitchFamily="18" charset="0"/>
              </a:rPr>
              <a:t>The Economist</a:t>
            </a:r>
            <a:r>
              <a:rPr lang="fr-CA" sz="1800" kern="100" dirty="0">
                <a:latin typeface="Aptos" panose="020B0004020202020204" pitchFamily="34" charset="0"/>
                <a:ea typeface="Aptos" panose="020B0004020202020204" pitchFamily="34" charset="0"/>
                <a:cs typeface="Times New Roman" panose="02020603050405020304" pitchFamily="18" charset="0"/>
              </a:rPr>
              <a:t> afin de mesurer l’état de la démocratie dans la grande majorité des pays et territoire du monde (167 pays et territoires), selon 60 indicateurs répartis dans cinq catégories.</a:t>
            </a:r>
          </a:p>
        </p:txBody>
      </p:sp>
      <p:sp>
        <p:nvSpPr>
          <p:cNvPr id="4" name="Espace réservé du numéro de diapositive 3"/>
          <p:cNvSpPr>
            <a:spLocks noGrp="1"/>
          </p:cNvSpPr>
          <p:nvPr>
            <p:ph type="sldNum" sz="quarter" idx="5"/>
          </p:nvPr>
        </p:nvSpPr>
        <p:spPr/>
        <p:txBody>
          <a:bodyPr/>
          <a:lstStyle/>
          <a:p>
            <a:fld id="{E5F82C77-EDD4-4A4D-B205-908B822B6C96}" type="slidenum">
              <a:rPr lang="fr-CA" smtClean="0"/>
              <a:t>7</a:t>
            </a:fld>
            <a:endParaRPr lang="fr-CA"/>
          </a:p>
        </p:txBody>
      </p:sp>
    </p:spTree>
    <p:extLst>
      <p:ext uri="{BB962C8B-B14F-4D97-AF65-F5344CB8AC3E}">
        <p14:creationId xmlns:p14="http://schemas.microsoft.com/office/powerpoint/2010/main" val="27433385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5F82C77-EDD4-4A4D-B205-908B822B6C96}" type="slidenum">
              <a:rPr lang="fr-CA" smtClean="0"/>
              <a:t>44</a:t>
            </a:fld>
            <a:endParaRPr lang="fr-CA"/>
          </a:p>
        </p:txBody>
      </p:sp>
    </p:spTree>
    <p:extLst>
      <p:ext uri="{BB962C8B-B14F-4D97-AF65-F5344CB8AC3E}">
        <p14:creationId xmlns:p14="http://schemas.microsoft.com/office/powerpoint/2010/main" val="1482789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E5F82C77-EDD4-4A4D-B205-908B822B6C96}" type="slidenum">
              <a:rPr lang="fr-CA" smtClean="0"/>
              <a:t>45</a:t>
            </a:fld>
            <a:endParaRPr lang="fr-CA"/>
          </a:p>
        </p:txBody>
      </p:sp>
    </p:spTree>
    <p:extLst>
      <p:ext uri="{BB962C8B-B14F-4D97-AF65-F5344CB8AC3E}">
        <p14:creationId xmlns:p14="http://schemas.microsoft.com/office/powerpoint/2010/main" val="4111978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15"/>
              </a:spcAft>
            </a:pPr>
            <a:r>
              <a:rPr lang="fr-CA" sz="1800" kern="100" dirty="0">
                <a:latin typeface="Aptos" panose="020B0004020202020204" pitchFamily="34" charset="0"/>
                <a:ea typeface="Aptos" panose="020B0004020202020204" pitchFamily="34" charset="0"/>
                <a:cs typeface="Times New Roman" panose="02020603050405020304" pitchFamily="18" charset="0"/>
              </a:rPr>
              <a:t>Le rapport sur l’Indice de démocratie dans le monde pour 2023, titré </a:t>
            </a:r>
            <a:r>
              <a:rPr lang="fr-CA" sz="1800" i="1" kern="100" dirty="0">
                <a:latin typeface="Aptos" panose="020B0004020202020204" pitchFamily="34" charset="0"/>
                <a:ea typeface="Aptos" panose="020B0004020202020204" pitchFamily="34" charset="0"/>
                <a:cs typeface="Times New Roman" panose="02020603050405020304" pitchFamily="18" charset="0"/>
              </a:rPr>
              <a:t>À l’ère des conflits</a:t>
            </a:r>
            <a:r>
              <a:rPr lang="fr-CA" sz="1800" kern="100" dirty="0">
                <a:latin typeface="Aptos" panose="020B0004020202020204" pitchFamily="34" charset="0"/>
                <a:ea typeface="Aptos" panose="020B0004020202020204" pitchFamily="34" charset="0"/>
                <a:cs typeface="Times New Roman" panose="02020603050405020304" pitchFamily="18" charset="0"/>
              </a:rPr>
              <a:t>, est sorti en février dernier, avec un constat fort inquiétant : à 5.23 sur 10, la moyenne mondiale a atteint </a:t>
            </a:r>
            <a:r>
              <a:rPr lang="fr-CA" sz="1800" b="1" kern="100" dirty="0">
                <a:latin typeface="Aptos" panose="020B0004020202020204" pitchFamily="34" charset="0"/>
                <a:ea typeface="Aptos" panose="020B0004020202020204" pitchFamily="34" charset="0"/>
                <a:cs typeface="Times New Roman" panose="02020603050405020304" pitchFamily="18" charset="0"/>
              </a:rPr>
              <a:t>son niveau le plus </a:t>
            </a:r>
            <a:r>
              <a:rPr lang="fr-FR" sz="1800" b="1" kern="100" dirty="0">
                <a:latin typeface="Aptos" panose="020B0004020202020204" pitchFamily="34" charset="0"/>
                <a:ea typeface="Aptos" panose="020B0004020202020204" pitchFamily="34" charset="0"/>
                <a:cs typeface="Times New Roman" panose="02020603050405020304" pitchFamily="18" charset="0"/>
              </a:rPr>
              <a:t>plus bas </a:t>
            </a:r>
            <a:r>
              <a:rPr lang="fr-FR" sz="1800" kern="100" dirty="0">
                <a:latin typeface="Aptos" panose="020B0004020202020204" pitchFamily="34" charset="0"/>
                <a:ea typeface="Aptos" panose="020B0004020202020204" pitchFamily="34" charset="0"/>
                <a:cs typeface="Times New Roman" panose="02020603050405020304" pitchFamily="18" charset="0"/>
              </a:rPr>
              <a:t>depuis la première publication de l'étude en 2006.</a:t>
            </a:r>
          </a:p>
          <a:p>
            <a:pPr>
              <a:lnSpc>
                <a:spcPct val="107000"/>
              </a:lnSpc>
              <a:spcAft>
                <a:spcPts val="815"/>
              </a:spcAft>
            </a:pPr>
            <a:endParaRPr lang="fr-FR"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fr-FR" sz="2800" dirty="0">
                <a:effectLst/>
              </a:rPr>
              <a:t>L'Indice de démocratie 2024 est sorti récemment et la moyenne mondiale de l’Indice poursuit sa descente, passant de 5,23 à 5,17 (5,52 en 2006).</a:t>
            </a:r>
          </a:p>
          <a:p>
            <a:pPr>
              <a:lnSpc>
                <a:spcPct val="107000"/>
              </a:lnSpc>
              <a:spcAft>
                <a:spcPts val="815"/>
              </a:spcAft>
            </a:pPr>
            <a:endParaRPr lang="fr-FR" sz="2800" dirty="0">
              <a:effectLst/>
            </a:endParaRPr>
          </a:p>
          <a:p>
            <a:pPr defTabSz="931774">
              <a:defRPr/>
            </a:pPr>
            <a:br>
              <a:rPr lang="fr-FR" dirty="0"/>
            </a:br>
            <a:r>
              <a:rPr lang="fr-CA" dirty="0"/>
              <a:t>Sources :</a:t>
            </a:r>
          </a:p>
          <a:p>
            <a:pPr marL="174708" indent="-174708" defTabSz="931774">
              <a:buFont typeface="Arial" panose="020B0604020202020204" pitchFamily="34" charset="0"/>
              <a:buChar char="•"/>
              <a:defRPr/>
            </a:pPr>
            <a:r>
              <a:rPr lang="en-CA" kern="100" dirty="0" err="1">
                <a:latin typeface="Aptos" panose="020B0004020202020204" pitchFamily="34" charset="0"/>
                <a:ea typeface="Aptos" panose="020B0004020202020204" pitchFamily="34" charset="0"/>
                <a:cs typeface="Times New Roman" panose="02020603050405020304" pitchFamily="18" charset="0"/>
              </a:rPr>
              <a:t>Graphique</a:t>
            </a:r>
            <a:r>
              <a:rPr lang="en-CA" kern="100" dirty="0">
                <a:latin typeface="Aptos" panose="020B0004020202020204" pitchFamily="34" charset="0"/>
                <a:ea typeface="Aptos" panose="020B0004020202020204" pitchFamily="34" charset="0"/>
                <a:cs typeface="Times New Roman" panose="02020603050405020304" pitchFamily="18" charset="0"/>
              </a:rPr>
              <a:t> : </a:t>
            </a:r>
            <a:r>
              <a:rPr lang="en-US" dirty="0">
                <a:hlinkClick r:id="rId3"/>
              </a:rPr>
              <a:t>The global democracy index: how did countries perform in 2024? | The Economist</a:t>
            </a:r>
            <a:endParaRPr lang="en-US" dirty="0"/>
          </a:p>
          <a:p>
            <a:pPr marL="174708" indent="-174708" defTabSz="931774">
              <a:buFont typeface="Arial" panose="020B0604020202020204" pitchFamily="34" charset="0"/>
              <a:buChar char="•"/>
              <a:defRPr/>
            </a:pPr>
            <a:r>
              <a:rPr lang="en-US" dirty="0">
                <a:hlinkClick r:id="rId4"/>
              </a:rPr>
              <a:t>EIU's 2024 Democracy Index: trend of global democratic decline and strengthening authoritarianism continues through 2024 - Economist Intelligence Unit</a:t>
            </a:r>
            <a:endParaRPr lang="en-US" dirty="0"/>
          </a:p>
          <a:p>
            <a:pPr marL="174708" indent="-174708" defTabSz="931774">
              <a:buFont typeface="Arial" panose="020B0604020202020204" pitchFamily="34" charset="0"/>
              <a:buChar char="•"/>
              <a:defRPr/>
            </a:pPr>
            <a:r>
              <a:rPr lang="en-CA" kern="100" dirty="0">
                <a:latin typeface="Aptos" panose="020B0004020202020204" pitchFamily="34" charset="0"/>
                <a:ea typeface="Aptos" panose="020B0004020202020204" pitchFamily="34" charset="0"/>
                <a:cs typeface="Times New Roman" panose="02020603050405020304" pitchFamily="18" charset="0"/>
              </a:rPr>
              <a:t>(</a:t>
            </a:r>
            <a:r>
              <a:rPr lang="en-CA" kern="100" dirty="0" err="1">
                <a:latin typeface="Aptos" panose="020B0004020202020204" pitchFamily="34" charset="0"/>
                <a:ea typeface="Aptos" panose="020B0004020202020204" pitchFamily="34" charset="0"/>
                <a:cs typeface="Times New Roman" panose="02020603050405020304" pitchFamily="18" charset="0"/>
              </a:rPr>
              <a:t>en</a:t>
            </a:r>
            <a:r>
              <a:rPr lang="en-CA" kern="100" dirty="0">
                <a:latin typeface="Aptos" panose="020B0004020202020204" pitchFamily="34" charset="0"/>
                <a:ea typeface="Aptos" panose="020B0004020202020204" pitchFamily="34" charset="0"/>
                <a:cs typeface="Times New Roman" panose="02020603050405020304" pitchFamily="18" charset="0"/>
              </a:rPr>
              <a:t> anglaise </a:t>
            </a:r>
            <a:r>
              <a:rPr lang="en-CA" kern="100" dirty="0" err="1">
                <a:latin typeface="Aptos" panose="020B0004020202020204" pitchFamily="34" charset="0"/>
                <a:ea typeface="Aptos" panose="020B0004020202020204" pitchFamily="34" charset="0"/>
                <a:cs typeface="Times New Roman" panose="02020603050405020304" pitchFamily="18" charset="0"/>
              </a:rPr>
              <a:t>uniquement</a:t>
            </a:r>
            <a:r>
              <a:rPr lang="en-CA" kern="100" dirty="0">
                <a:latin typeface="Aptos" panose="020B0004020202020204" pitchFamily="34" charset="0"/>
                <a:ea typeface="Aptos" panose="020B0004020202020204" pitchFamily="34" charset="0"/>
                <a:cs typeface="Times New Roman" panose="02020603050405020304" pitchFamily="18" charset="0"/>
              </a:rPr>
              <a:t>).</a:t>
            </a:r>
          </a:p>
          <a:p>
            <a:pPr marL="174708" indent="-174708" defTabSz="931774">
              <a:buFont typeface="Arial" panose="020B0604020202020204" pitchFamily="34" charset="0"/>
              <a:buChar char="•"/>
              <a:defRPr/>
            </a:pPr>
            <a:r>
              <a:rPr lang="en-CA" kern="100" dirty="0" err="1">
                <a:latin typeface="Aptos" panose="020B0004020202020204" pitchFamily="34" charset="0"/>
                <a:ea typeface="Aptos" panose="020B0004020202020204" pitchFamily="34" charset="0"/>
                <a:cs typeface="Times New Roman" panose="02020603050405020304" pitchFamily="18" charset="0"/>
              </a:rPr>
              <a:t>Voir</a:t>
            </a:r>
            <a:r>
              <a:rPr lang="en-CA" kern="100" dirty="0">
                <a:latin typeface="Aptos" panose="020B0004020202020204" pitchFamily="34" charset="0"/>
                <a:ea typeface="Aptos" panose="020B0004020202020204" pitchFamily="34" charset="0"/>
                <a:cs typeface="Times New Roman" panose="02020603050405020304" pitchFamily="18" charset="0"/>
              </a:rPr>
              <a:t> </a:t>
            </a:r>
            <a:r>
              <a:rPr lang="en-CA" kern="100" dirty="0" err="1">
                <a:latin typeface="Aptos" panose="020B0004020202020204" pitchFamily="34" charset="0"/>
                <a:ea typeface="Aptos" panose="020B0004020202020204" pitchFamily="34" charset="0"/>
                <a:cs typeface="Times New Roman" panose="02020603050405020304" pitchFamily="18" charset="0"/>
              </a:rPr>
              <a:t>aussi</a:t>
            </a:r>
            <a:r>
              <a:rPr lang="en-CA" kern="100" dirty="0">
                <a:latin typeface="Aptos" panose="020B0004020202020204" pitchFamily="34" charset="0"/>
                <a:ea typeface="Aptos" panose="020B0004020202020204" pitchFamily="34" charset="0"/>
                <a:cs typeface="Times New Roman" panose="02020603050405020304" pitchFamily="18" charset="0"/>
              </a:rPr>
              <a:t> </a:t>
            </a:r>
            <a:r>
              <a:rPr lang="en-US"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5"/>
              </a:rPr>
              <a:t>Where democracy is most at risk (economist.com)</a:t>
            </a:r>
            <a:endParaRPr lang="fr-CA" kern="100" dirty="0">
              <a:latin typeface="Aptos" panose="020B0004020202020204" pitchFamily="34" charset="0"/>
              <a:ea typeface="Aptos" panose="020B0004020202020204" pitchFamily="34" charset="0"/>
              <a:cs typeface="Times New Roman" panose="02020603050405020304" pitchFamily="18" charset="0"/>
            </a:endParaRPr>
          </a:p>
          <a:p>
            <a:pPr defTabSz="931774">
              <a:defRPr/>
            </a:pPr>
            <a:endParaRPr lang="fr-FR" dirty="0"/>
          </a:p>
          <a:p>
            <a:endParaRPr lang="fr-CA" dirty="0"/>
          </a:p>
          <a:p>
            <a:endParaRPr lang="fr-FR" dirty="0"/>
          </a:p>
        </p:txBody>
      </p:sp>
      <p:sp>
        <p:nvSpPr>
          <p:cNvPr id="4" name="Espace réservé du numéro de diapositive 3"/>
          <p:cNvSpPr>
            <a:spLocks noGrp="1"/>
          </p:cNvSpPr>
          <p:nvPr>
            <p:ph type="sldNum" sz="quarter" idx="5"/>
          </p:nvPr>
        </p:nvSpPr>
        <p:spPr/>
        <p:txBody>
          <a:bodyPr/>
          <a:lstStyle/>
          <a:p>
            <a:fld id="{E5F82C77-EDD4-4A4D-B205-908B822B6C96}" type="slidenum">
              <a:rPr lang="fr-CA" smtClean="0"/>
              <a:t>9</a:t>
            </a:fld>
            <a:endParaRPr lang="fr-CA"/>
          </a:p>
        </p:txBody>
      </p:sp>
    </p:spTree>
    <p:extLst>
      <p:ext uri="{BB962C8B-B14F-4D97-AF65-F5344CB8AC3E}">
        <p14:creationId xmlns:p14="http://schemas.microsoft.com/office/powerpoint/2010/main" val="2358453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latin typeface="Aptos" panose="020B0004020202020204" pitchFamily="34" charset="0"/>
                <a:ea typeface="Aptos" panose="020B0004020202020204" pitchFamily="34" charset="0"/>
                <a:cs typeface="Times New Roman" panose="02020603050405020304" pitchFamily="18" charset="0"/>
              </a:rPr>
              <a:t>L’illustration ici montre le classement des pays du monde par leur Indice de démocratie, selon le rapport de février 2024. </a:t>
            </a:r>
          </a:p>
          <a:p>
            <a:endParaRPr lang="fr-FR" sz="1800" dirty="0">
              <a:solidFill>
                <a:srgbClr val="455F7C"/>
              </a:solidFill>
              <a:highlight>
                <a:srgbClr val="FFFFFF"/>
              </a:highlight>
              <a:latin typeface="Aptos" panose="020B0004020202020204" pitchFamily="34" charset="0"/>
              <a:cs typeface="Times New Roman" panose="02020603050405020304" pitchFamily="18" charset="0"/>
            </a:endParaRPr>
          </a:p>
          <a:p>
            <a:pPr marL="291179" indent="-291179">
              <a:buFont typeface="Arial" panose="020B0604020202020204" pitchFamily="34" charset="0"/>
              <a:buChar char="•"/>
            </a:pPr>
            <a:r>
              <a:rPr lang="fr-FR" sz="1800" dirty="0">
                <a:solidFill>
                  <a:srgbClr val="455F7C"/>
                </a:solidFill>
                <a:highlight>
                  <a:srgbClr val="FFFFFF"/>
                </a:highlight>
                <a:latin typeface="Aptos" panose="020B0004020202020204" pitchFamily="34" charset="0"/>
                <a:cs typeface="Times New Roman" panose="02020603050405020304" pitchFamily="18" charset="0"/>
              </a:rPr>
              <a:t>En </a:t>
            </a:r>
            <a:r>
              <a:rPr lang="fr-FR" sz="1800" b="1" dirty="0">
                <a:solidFill>
                  <a:srgbClr val="455F7C"/>
                </a:solidFill>
                <a:highlight>
                  <a:srgbClr val="FFFFFF"/>
                </a:highlight>
                <a:latin typeface="Aptos" panose="020B0004020202020204" pitchFamily="34" charset="0"/>
                <a:cs typeface="Times New Roman" panose="02020603050405020304" pitchFamily="18" charset="0"/>
              </a:rPr>
              <a:t>bleu marine et royale : </a:t>
            </a:r>
            <a:r>
              <a:rPr lang="fr-FR" sz="1800" dirty="0">
                <a:solidFill>
                  <a:srgbClr val="455F7C"/>
                </a:solidFill>
                <a:highlight>
                  <a:srgbClr val="FFFFFF"/>
                </a:highlight>
                <a:latin typeface="Aptos" panose="020B0004020202020204" pitchFamily="34" charset="0"/>
                <a:cs typeface="Times New Roman" panose="02020603050405020304" pitchFamily="18" charset="0"/>
              </a:rPr>
              <a:t>les démocraties complètes.</a:t>
            </a:r>
          </a:p>
          <a:p>
            <a:pPr marL="291179" indent="-291179">
              <a:buFont typeface="Arial" panose="020B0604020202020204" pitchFamily="34" charset="0"/>
              <a:buChar char="•"/>
            </a:pPr>
            <a:r>
              <a:rPr lang="fr-FR" sz="1800" dirty="0">
                <a:solidFill>
                  <a:srgbClr val="455F7C"/>
                </a:solidFill>
                <a:highlight>
                  <a:srgbClr val="FFFFFF"/>
                </a:highlight>
                <a:latin typeface="Aptos" panose="020B0004020202020204" pitchFamily="34" charset="0"/>
                <a:cs typeface="Times New Roman" panose="02020603050405020304" pitchFamily="18" charset="0"/>
              </a:rPr>
              <a:t>E</a:t>
            </a:r>
            <a:r>
              <a:rPr lang="fr-FR" sz="1800" b="1" dirty="0">
                <a:solidFill>
                  <a:srgbClr val="455F7C"/>
                </a:solidFill>
                <a:highlight>
                  <a:srgbClr val="FFFFFF"/>
                </a:highlight>
                <a:latin typeface="Aptos" panose="020B0004020202020204" pitchFamily="34" charset="0"/>
                <a:cs typeface="Times New Roman" panose="02020603050405020304" pitchFamily="18" charset="0"/>
              </a:rPr>
              <a:t>n bleu pâle et turquoise</a:t>
            </a:r>
            <a:r>
              <a:rPr lang="fr-FR" sz="1800" dirty="0">
                <a:solidFill>
                  <a:srgbClr val="455F7C"/>
                </a:solidFill>
                <a:highlight>
                  <a:srgbClr val="FFFFFF"/>
                </a:highlight>
                <a:latin typeface="Aptos" panose="020B0004020202020204" pitchFamily="34" charset="0"/>
                <a:cs typeface="Times New Roman" panose="02020603050405020304" pitchFamily="18" charset="0"/>
              </a:rPr>
              <a:t> : Les démocraties défaillantes. Elles remplissent les conditions d’élections justes et équitables, mais elles ne remplissent pas toutes les autres conditions pour être considérées comme des démocraties à part entière.</a:t>
            </a:r>
          </a:p>
          <a:p>
            <a:pPr marL="291179" indent="-291179">
              <a:buFont typeface="Arial" panose="020B0604020202020204" pitchFamily="34" charset="0"/>
              <a:buChar char="•"/>
            </a:pPr>
            <a:r>
              <a:rPr lang="fr-FR" sz="1800" b="1" dirty="0">
                <a:solidFill>
                  <a:srgbClr val="455F7C"/>
                </a:solidFill>
                <a:highlight>
                  <a:srgbClr val="FFFFFF"/>
                </a:highlight>
                <a:latin typeface="Aptos" panose="020B0004020202020204" pitchFamily="34" charset="0"/>
                <a:cs typeface="Times New Roman" panose="02020603050405020304" pitchFamily="18" charset="0"/>
              </a:rPr>
              <a:t>En jaune </a:t>
            </a:r>
            <a:r>
              <a:rPr lang="fr-FR" sz="1800" dirty="0">
                <a:solidFill>
                  <a:srgbClr val="455F7C"/>
                </a:solidFill>
                <a:highlight>
                  <a:srgbClr val="FFFFFF"/>
                </a:highlight>
                <a:latin typeface="Aptos" panose="020B0004020202020204" pitchFamily="34" charset="0"/>
                <a:cs typeface="Times New Roman" panose="02020603050405020304" pitchFamily="18" charset="0"/>
              </a:rPr>
              <a:t>: les régimes hybrides, présentant un mélange de mécanismes démocraties et de fonctionnement autoritaire.</a:t>
            </a:r>
          </a:p>
          <a:p>
            <a:pPr marL="291179" indent="-291179">
              <a:buFont typeface="Arial" panose="020B0604020202020204" pitchFamily="34" charset="0"/>
              <a:buChar char="•"/>
            </a:pPr>
            <a:r>
              <a:rPr lang="fr-FR" sz="1800" b="1" dirty="0">
                <a:solidFill>
                  <a:srgbClr val="455F7C"/>
                </a:solidFill>
                <a:highlight>
                  <a:srgbClr val="FFFFFF"/>
                </a:highlight>
                <a:latin typeface="Aptos" panose="020B0004020202020204" pitchFamily="34" charset="0"/>
                <a:cs typeface="Times New Roman" panose="02020603050405020304" pitchFamily="18" charset="0"/>
              </a:rPr>
              <a:t>En orange et rouge</a:t>
            </a:r>
            <a:r>
              <a:rPr lang="fr-FR" sz="1800" dirty="0">
                <a:solidFill>
                  <a:srgbClr val="455F7C"/>
                </a:solidFill>
                <a:highlight>
                  <a:srgbClr val="FFFFFF"/>
                </a:highlight>
                <a:latin typeface="Aptos" panose="020B0004020202020204" pitchFamily="34" charset="0"/>
                <a:cs typeface="Times New Roman" panose="02020603050405020304" pitchFamily="18" charset="0"/>
              </a:rPr>
              <a:t>, les régimes autoritaires, rouge étant les plus autoritaire.</a:t>
            </a:r>
          </a:p>
          <a:p>
            <a:pPr>
              <a:spcBef>
                <a:spcPts val="1223"/>
              </a:spcBef>
              <a:spcAft>
                <a:spcPts val="611"/>
              </a:spcAft>
            </a:pPr>
            <a:endParaRPr lang="fr-CA" sz="1800" u="sng" dirty="0"/>
          </a:p>
          <a:p>
            <a:pPr marL="457200" indent="-457200">
              <a:lnSpc>
                <a:spcPct val="107000"/>
              </a:lnSpc>
              <a:spcAft>
                <a:spcPts val="815"/>
              </a:spcAft>
              <a:buFont typeface="Arial" panose="020B0604020202020204" pitchFamily="34" charset="0"/>
              <a:buChar char="•"/>
            </a:pPr>
            <a:r>
              <a:rPr lang="fr-FR" sz="1800" dirty="0">
                <a:effectLst/>
              </a:rPr>
              <a:t>Plus d'un tiers (39,2 %) de la population mondiale vit sous un régime autoritaire. Soixante pays sont désormais classés comme « régimes autoritaires », soit une augmentation d'un par rapport à l'indice de 2023 et de huit par rapport à 2014, il y a dix ans.</a:t>
            </a:r>
          </a:p>
          <a:p>
            <a:pPr marL="0" indent="0">
              <a:lnSpc>
                <a:spcPct val="107000"/>
              </a:lnSpc>
              <a:spcAft>
                <a:spcPts val="815"/>
              </a:spcAft>
              <a:buFont typeface="Arial" panose="020B0604020202020204" pitchFamily="34" charset="0"/>
              <a:buNone/>
            </a:pPr>
            <a:r>
              <a:rPr lang="fr-FR" sz="1800" dirty="0">
                <a:effectLst/>
              </a:rPr>
              <a:t>La moyenne par catégorie d’indicateurs :</a:t>
            </a:r>
          </a:p>
          <a:p>
            <a:pPr marL="0" indent="0">
              <a:lnSpc>
                <a:spcPct val="107000"/>
              </a:lnSpc>
              <a:spcAft>
                <a:spcPts val="815"/>
              </a:spcAft>
              <a:buFont typeface="Arial" panose="020B0604020202020204" pitchFamily="34" charset="0"/>
              <a:buNone/>
            </a:pPr>
            <a:r>
              <a:rPr lang="fr-FR" sz="1800" dirty="0">
                <a:effectLst/>
              </a:rPr>
              <a:t>Les deux catégories ayant enregistré la plus forte détérioration depuis 2008 sont :</a:t>
            </a:r>
          </a:p>
          <a:p>
            <a:pPr marL="285750" indent="-285750">
              <a:lnSpc>
                <a:spcPct val="107000"/>
              </a:lnSpc>
              <a:spcAft>
                <a:spcPts val="815"/>
              </a:spcAft>
              <a:buFont typeface="Arial" panose="020B0604020202020204" pitchFamily="34" charset="0"/>
              <a:buChar char="•"/>
            </a:pPr>
            <a:r>
              <a:rPr lang="fr-FR" sz="1800" dirty="0">
                <a:effectLst/>
              </a:rPr>
              <a:t>Les </a:t>
            </a:r>
            <a:r>
              <a:rPr lang="fr-FR" sz="1800" b="1" dirty="0">
                <a:effectLst/>
              </a:rPr>
              <a:t>libertés civiles </a:t>
            </a:r>
            <a:r>
              <a:rPr lang="fr-FR" sz="1800" dirty="0">
                <a:effectLst/>
              </a:rPr>
              <a:t>(-1,00 sur une échelle de 0 à 10)</a:t>
            </a:r>
          </a:p>
          <a:p>
            <a:pPr marL="285750" indent="-285750">
              <a:lnSpc>
                <a:spcPct val="107000"/>
              </a:lnSpc>
              <a:spcAft>
                <a:spcPts val="815"/>
              </a:spcAft>
              <a:buFont typeface="Arial" panose="020B0604020202020204" pitchFamily="34" charset="0"/>
              <a:buChar char="•"/>
            </a:pPr>
            <a:r>
              <a:rPr lang="fr-FR" sz="1800" dirty="0">
                <a:effectLst/>
              </a:rPr>
              <a:t>Et le </a:t>
            </a:r>
            <a:r>
              <a:rPr lang="fr-FR" sz="1800" b="1" dirty="0">
                <a:effectLst/>
              </a:rPr>
              <a:t>processus électoral et le pluralisme </a:t>
            </a:r>
            <a:r>
              <a:rPr lang="fr-FR" sz="1800" dirty="0">
                <a:effectLst/>
              </a:rPr>
              <a:t>(-0,66). Plusieurs élections n’ont pas été démocratiques.</a:t>
            </a:r>
          </a:p>
          <a:p>
            <a:pPr marL="285750" indent="-285750">
              <a:lnSpc>
                <a:spcPct val="107000"/>
              </a:lnSpc>
              <a:spcAft>
                <a:spcPts val="815"/>
              </a:spcAft>
              <a:buFont typeface="Arial" panose="020B0604020202020204" pitchFamily="34" charset="0"/>
              <a:buChar char="•"/>
            </a:pPr>
            <a:r>
              <a:rPr lang="fr-FR" sz="1800" dirty="0">
                <a:effectLst/>
              </a:rPr>
              <a:t>Le </a:t>
            </a:r>
            <a:r>
              <a:rPr lang="fr-FR" sz="1800" b="1" dirty="0">
                <a:effectLst/>
              </a:rPr>
              <a:t>fonctionnement des gouvernements </a:t>
            </a:r>
            <a:r>
              <a:rPr lang="fr-FR" sz="1800" dirty="0">
                <a:effectLst/>
              </a:rPr>
              <a:t>ainsi que </a:t>
            </a:r>
            <a:r>
              <a:rPr lang="fr-FR" sz="1800" b="1" dirty="0">
                <a:effectLst/>
              </a:rPr>
              <a:t>la confiance </a:t>
            </a:r>
            <a:r>
              <a:rPr lang="fr-FR" sz="1800" dirty="0">
                <a:effectLst/>
              </a:rPr>
              <a:t>des populations envers la démocratie ont aussi reculé : </a:t>
            </a:r>
            <a:r>
              <a:rPr lang="fr-FR" sz="2800" dirty="0">
                <a:effectLst/>
              </a:rPr>
              <a:t>l'impasse, les dysfonctionnements, la corruption, le manque de transparence et de responsabilité ont miné la confiance du public envers les gouvernements, les partis politiques et les responsables politiques. Dans de nombreux pays, de puissants groupes d'intérêt et les riches exercent une influence considérable. Dans les pays démocratiques : multiplication des leaders et des politiciens à tendance autoritaire, remettant ouvertement en question la démocratie et l’état de droit.</a:t>
            </a:r>
            <a:endParaRPr lang="fr-FR" sz="1800" dirty="0">
              <a:effectLst/>
            </a:endParaRPr>
          </a:p>
          <a:p>
            <a:pPr marL="285750" indent="-285750">
              <a:lnSpc>
                <a:spcPct val="107000"/>
              </a:lnSpc>
              <a:spcAft>
                <a:spcPts val="815"/>
              </a:spcAft>
              <a:buFont typeface="Arial" panose="020B0604020202020204" pitchFamily="34" charset="0"/>
              <a:buChar char="•"/>
            </a:pPr>
            <a:r>
              <a:rPr lang="fr-FR" sz="1800" dirty="0">
                <a:effectLst/>
              </a:rPr>
              <a:t>Cependant, la moyenne mondiale pour la participation politique s'est améliorée de 0,74 entre 2008 et 2024.</a:t>
            </a:r>
          </a:p>
          <a:p>
            <a:pPr marL="0" indent="0">
              <a:lnSpc>
                <a:spcPct val="107000"/>
              </a:lnSpc>
              <a:spcAft>
                <a:spcPts val="815"/>
              </a:spcAft>
              <a:buFont typeface="Arial" panose="020B0604020202020204" pitchFamily="34" charset="0"/>
              <a:buNone/>
            </a:pPr>
            <a:endParaRPr lang="fr-FR" sz="1800" dirty="0">
              <a:effectLst/>
            </a:endParaRPr>
          </a:p>
          <a:p>
            <a:pPr marL="0" indent="0">
              <a:lnSpc>
                <a:spcPct val="107000"/>
              </a:lnSpc>
              <a:spcAft>
                <a:spcPts val="815"/>
              </a:spcAft>
              <a:buFont typeface="Arial" panose="020B0604020202020204" pitchFamily="34" charset="0"/>
              <a:buNone/>
            </a:pPr>
            <a:endParaRPr lang="fr-FR" sz="1800" dirty="0">
              <a:effectLst/>
            </a:endParaRPr>
          </a:p>
          <a:p>
            <a:pPr marL="0" indent="0">
              <a:lnSpc>
                <a:spcPct val="107000"/>
              </a:lnSpc>
              <a:spcAft>
                <a:spcPts val="815"/>
              </a:spcAft>
              <a:buFont typeface="Arial" panose="020B0604020202020204" pitchFamily="34" charset="0"/>
              <a:buNone/>
            </a:pP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15"/>
              </a:spcAft>
              <a:buFont typeface="Arial" panose="020B0604020202020204" pitchFamily="34" charset="0"/>
              <a:buNone/>
            </a:pPr>
            <a:r>
              <a:rPr lang="fr-FR" dirty="0">
                <a:effectLst/>
              </a:rPr>
              <a:t>La baisse de l'indice global en 2024 est due à des inversions de tendance dans toutes les régions du monde, à l'exception de l'Europe occidentale, dont l'indice moyen s'est amélioré de la plus faible marge possible (0,01 point), et de l'Amérique du Nord, dont l'indice est resté stable. Les cinq autres régions ont enregistré une baisse de leur indice moyen, les plus fortes régressions ayant eu lieu au Moyen-Orient et en Afrique du Nord (-0,11) et en Asie et en Australasie (-0,10).</a:t>
            </a:r>
            <a:endParaRPr lang="fr-FR" sz="12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endParaRPr lang="fr-FR" sz="12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fr-FR" sz="1200" kern="100" dirty="0">
                <a:latin typeface="Aptos" panose="020B0004020202020204" pitchFamily="34" charset="0"/>
                <a:ea typeface="Aptos" panose="020B0004020202020204" pitchFamily="34" charset="0"/>
                <a:cs typeface="Times New Roman" panose="02020603050405020304" pitchFamily="18" charset="0"/>
              </a:rPr>
              <a:t>La </a:t>
            </a:r>
            <a:r>
              <a:rPr lang="fr-FR" sz="1200" b="1" kern="100" dirty="0">
                <a:latin typeface="Aptos" panose="020B0004020202020204" pitchFamily="34" charset="0"/>
                <a:ea typeface="Aptos" panose="020B0004020202020204" pitchFamily="34" charset="0"/>
                <a:cs typeface="Times New Roman" panose="02020603050405020304" pitchFamily="18" charset="0"/>
              </a:rPr>
              <a:t>Norvège</a:t>
            </a:r>
            <a:r>
              <a:rPr lang="fr-FR" sz="1200" kern="100" dirty="0">
                <a:latin typeface="Aptos" panose="020B0004020202020204" pitchFamily="34" charset="0"/>
                <a:ea typeface="Aptos" panose="020B0004020202020204" pitchFamily="34" charset="0"/>
                <a:cs typeface="Times New Roman" panose="02020603050405020304" pitchFamily="18" charset="0"/>
              </a:rPr>
              <a:t> est au premier rang depuis 16 ans.</a:t>
            </a:r>
          </a:p>
          <a:p>
            <a:pPr>
              <a:lnSpc>
                <a:spcPct val="107000"/>
              </a:lnSpc>
              <a:spcAft>
                <a:spcPts val="815"/>
              </a:spcAft>
            </a:pPr>
            <a:endParaRPr lang="fr-CA" sz="12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fr-FR" sz="1200" dirty="0">
                <a:latin typeface="Aptos" panose="020B0004020202020204" pitchFamily="34" charset="0"/>
                <a:ea typeface="Aptos" panose="020B0004020202020204" pitchFamily="34" charset="0"/>
                <a:cs typeface="Times New Roman" panose="02020603050405020304" pitchFamily="18" charset="0"/>
              </a:rPr>
              <a:t>Le déclin a commencé en 2016 et il est particulièrement aigue depuis 2019, aggravé notamment par </a:t>
            </a:r>
            <a:r>
              <a:rPr lang="fr-FR" sz="1200" b="1" dirty="0">
                <a:latin typeface="Aptos" panose="020B0004020202020204" pitchFamily="34" charset="0"/>
                <a:ea typeface="Aptos" panose="020B0004020202020204" pitchFamily="34" charset="0"/>
                <a:cs typeface="Times New Roman" panose="02020603050405020304" pitchFamily="18" charset="0"/>
              </a:rPr>
              <a:t>la réduction des droits et libertés</a:t>
            </a:r>
            <a:r>
              <a:rPr lang="fr-FR" sz="1200" dirty="0">
                <a:latin typeface="Aptos" panose="020B0004020202020204" pitchFamily="34" charset="0"/>
                <a:ea typeface="Aptos" panose="020B0004020202020204" pitchFamily="34" charset="0"/>
                <a:cs typeface="Times New Roman" panose="02020603050405020304" pitchFamily="18" charset="0"/>
              </a:rPr>
              <a:t> pendant la pandémie – lesquelles libertés n’ont pas été totalement garanties à nouveau dans plusieurs pays. Ensuite, </a:t>
            </a:r>
            <a:r>
              <a:rPr lang="fr-FR" sz="1200" b="1" dirty="0">
                <a:latin typeface="Aptos" panose="020B0004020202020204" pitchFamily="34" charset="0"/>
                <a:ea typeface="Aptos" panose="020B0004020202020204" pitchFamily="34" charset="0"/>
                <a:cs typeface="Times New Roman" panose="02020603050405020304" pitchFamily="18" charset="0"/>
              </a:rPr>
              <a:t>l’incidence croissante des violences armées</a:t>
            </a:r>
            <a:r>
              <a:rPr lang="fr-FR" sz="1200" dirty="0">
                <a:latin typeface="Aptos" panose="020B0004020202020204" pitchFamily="34" charset="0"/>
                <a:ea typeface="Aptos" panose="020B0004020202020204" pitchFamily="34" charset="0"/>
                <a:cs typeface="Times New Roman" panose="02020603050405020304" pitchFamily="18" charset="0"/>
              </a:rPr>
              <a:t> a considérablement entamé le résultat mondial et empêché une reprise postpandémique. En fait, les conflits armés sont identifiés comme la cause la plus importante des régressions récentes, car c’est aussi cette année précise où les indicateurs mondiaux sur les violences armées montrent une recrudescence marquée de celles-ci et des reculs importants au niveau de la paix.</a:t>
            </a:r>
            <a:endParaRPr lang="fr-CA" sz="1200" kern="100" dirty="0">
              <a:latin typeface="Aptos" panose="020B0004020202020204" pitchFamily="34" charset="0"/>
              <a:ea typeface="Aptos" panose="020B0004020202020204" pitchFamily="34" charset="0"/>
              <a:cs typeface="Times New Roman" panose="02020603050405020304" pitchFamily="18" charset="0"/>
            </a:endParaRPr>
          </a:p>
          <a:p>
            <a:pPr>
              <a:spcBef>
                <a:spcPts val="1223"/>
              </a:spcBef>
              <a:spcAft>
                <a:spcPts val="611"/>
              </a:spcAft>
            </a:pPr>
            <a:endParaRPr lang="fr-CA" sz="1800" u="sng" dirty="0"/>
          </a:p>
          <a:p>
            <a:pPr defTabSz="931774">
              <a:lnSpc>
                <a:spcPct val="107000"/>
              </a:lnSpc>
              <a:spcAft>
                <a:spcPts val="815"/>
              </a:spcAft>
              <a:defRPr/>
            </a:pPr>
            <a:endParaRPr lang="fr-CA" sz="1800" b="1" u="sng" kern="100" dirty="0">
              <a:latin typeface="Aptos" panose="020B0004020202020204" pitchFamily="34" charset="0"/>
              <a:ea typeface="Aptos" panose="020B0004020202020204" pitchFamily="34" charset="0"/>
              <a:cs typeface="Times New Roman" panose="02020603050405020304" pitchFamily="18" charset="0"/>
            </a:endParaRPr>
          </a:p>
          <a:p>
            <a:pPr defTabSz="931774">
              <a:lnSpc>
                <a:spcPct val="107000"/>
              </a:lnSpc>
              <a:spcAft>
                <a:spcPts val="815"/>
              </a:spcAft>
              <a:defRPr/>
            </a:pPr>
            <a:endParaRPr lang="fr-CA" sz="1800" b="1" u="sng" kern="100" dirty="0">
              <a:latin typeface="Aptos" panose="020B0004020202020204" pitchFamily="34" charset="0"/>
              <a:ea typeface="Aptos" panose="020B0004020202020204" pitchFamily="34" charset="0"/>
              <a:cs typeface="Times New Roman" panose="02020603050405020304" pitchFamily="18" charset="0"/>
            </a:endParaRPr>
          </a:p>
          <a:p>
            <a:pPr defTabSz="931774">
              <a:lnSpc>
                <a:spcPct val="107000"/>
              </a:lnSpc>
              <a:spcAft>
                <a:spcPts val="815"/>
              </a:spcAft>
              <a:defRPr/>
            </a:pPr>
            <a:endParaRPr lang="fr-CA" sz="1800" b="1" u="sng" kern="100" dirty="0">
              <a:latin typeface="Aptos" panose="020B0004020202020204" pitchFamily="34" charset="0"/>
              <a:ea typeface="Aptos" panose="020B0004020202020204" pitchFamily="34" charset="0"/>
              <a:cs typeface="Times New Roman" panose="02020603050405020304" pitchFamily="18" charset="0"/>
            </a:endParaRPr>
          </a:p>
          <a:p>
            <a:pPr defTabSz="931774">
              <a:lnSpc>
                <a:spcPct val="107000"/>
              </a:lnSpc>
              <a:spcAft>
                <a:spcPts val="815"/>
              </a:spcAft>
              <a:defRPr/>
            </a:pPr>
            <a:endParaRPr lang="fr-FR" sz="1800" b="1" kern="100" dirty="0">
              <a:latin typeface="Aptos" panose="020B0004020202020204" pitchFamily="34" charset="0"/>
              <a:ea typeface="Aptos" panose="020B0004020202020204" pitchFamily="34" charset="0"/>
              <a:cs typeface="Times New Roman" panose="02020603050405020304" pitchFamily="18" charset="0"/>
            </a:endParaRPr>
          </a:p>
          <a:p>
            <a:pPr defTabSz="931774">
              <a:lnSpc>
                <a:spcPct val="107000"/>
              </a:lnSpc>
              <a:spcAft>
                <a:spcPts val="815"/>
              </a:spcAft>
              <a:defRPr/>
            </a:pPr>
            <a:r>
              <a:rPr lang="fr-FR" sz="1800" b="1" kern="100" dirty="0">
                <a:latin typeface="Aptos" panose="020B0004020202020204" pitchFamily="34" charset="0"/>
                <a:ea typeface="Aptos" panose="020B0004020202020204" pitchFamily="34" charset="0"/>
                <a:cs typeface="Times New Roman" panose="02020603050405020304" pitchFamily="18" charset="0"/>
              </a:rPr>
              <a:t>Les cinq pays les plus bas du classement</a:t>
            </a:r>
            <a:r>
              <a:rPr lang="fr-FR" sz="1800" kern="100" dirty="0">
                <a:latin typeface="Aptos" panose="020B0004020202020204" pitchFamily="34" charset="0"/>
                <a:ea typeface="Aptos" panose="020B0004020202020204" pitchFamily="34" charset="0"/>
                <a:cs typeface="Times New Roman" panose="02020603050405020304" pitchFamily="18" charset="0"/>
              </a:rPr>
              <a:t> mondial sont l'Afghanistan, le Myanmar, la Corée du Nord, la République centrafricaine et la Syrie, avec des Indices inférieurs à 1.50 sur 10. Quatre d’entre eux connaissent ou ont récemment connu un conflit armé sur leur territoire.</a:t>
            </a:r>
          </a:p>
          <a:p>
            <a:pPr>
              <a:lnSpc>
                <a:spcPct val="107000"/>
              </a:lnSpc>
              <a:spcAft>
                <a:spcPts val="815"/>
              </a:spcAft>
            </a:pPr>
            <a:endParaRPr lang="fr-FR"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endParaRPr lang="fr-CA" sz="1800" b="1"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fr-CA" sz="1800" b="1" kern="100" dirty="0">
                <a:latin typeface="Aptos" panose="020B0004020202020204" pitchFamily="34" charset="0"/>
                <a:ea typeface="Aptos" panose="020B0004020202020204" pitchFamily="34" charset="0"/>
                <a:cs typeface="Times New Roman" panose="02020603050405020304" pitchFamily="18" charset="0"/>
              </a:rPr>
              <a:t>L</a:t>
            </a:r>
            <a:r>
              <a:rPr lang="fr-FR" sz="1800" b="1" kern="100" dirty="0">
                <a:latin typeface="Aptos" panose="020B0004020202020204" pitchFamily="34" charset="0"/>
                <a:ea typeface="Aptos" panose="020B0004020202020204" pitchFamily="34" charset="0"/>
                <a:cs typeface="Times New Roman" panose="02020603050405020304" pitchFamily="18" charset="0"/>
              </a:rPr>
              <a:t>es cinq États les mieux classés au monde </a:t>
            </a:r>
            <a:r>
              <a:rPr lang="fr-FR" sz="1800" kern="100" dirty="0">
                <a:latin typeface="Aptos" panose="020B0004020202020204" pitchFamily="34" charset="0"/>
                <a:ea typeface="Aptos" panose="020B0004020202020204" pitchFamily="34" charset="0"/>
                <a:cs typeface="Times New Roman" panose="02020603050405020304" pitchFamily="18" charset="0"/>
              </a:rPr>
              <a:t>sont la Norvège (qui occupe la première position depuis 14 ans), la Nouvelle-Zélande, l'Islande, la Suède et la Finlande, avec des scores de 9,30 sur 10 ou plus. Dans l’ensemble, </a:t>
            </a:r>
            <a:r>
              <a:rPr lang="fr-CA" sz="1800" kern="100" dirty="0">
                <a:latin typeface="Aptos" panose="020B0004020202020204" pitchFamily="34" charset="0"/>
                <a:ea typeface="Aptos" panose="020B0004020202020204" pitchFamily="34" charset="0"/>
                <a:cs typeface="Times New Roman" panose="02020603050405020304" pitchFamily="18" charset="0"/>
              </a:rPr>
              <a:t>10 des 12 premières places sont des pays d’Europe de l’Ouest.</a:t>
            </a:r>
          </a:p>
          <a:p>
            <a:pPr>
              <a:lnSpc>
                <a:spcPct val="107000"/>
              </a:lnSpc>
              <a:spcAft>
                <a:spcPts val="815"/>
              </a:spcAft>
            </a:pPr>
            <a:endParaRPr lang="fr-CA"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fr-FR" sz="1800" kern="100" dirty="0">
                <a:latin typeface="Aptos" panose="020B0004020202020204" pitchFamily="34" charset="0"/>
                <a:ea typeface="Aptos" panose="020B0004020202020204" pitchFamily="34" charset="0"/>
                <a:cs typeface="Times New Roman" panose="02020603050405020304" pitchFamily="18" charset="0"/>
              </a:rPr>
              <a:t>Contrairement à ce qu’on pourrait penser, </a:t>
            </a:r>
            <a:r>
              <a:rPr lang="fr-FR" sz="1800" b="1" kern="100" dirty="0">
                <a:latin typeface="Aptos" panose="020B0004020202020204" pitchFamily="34" charset="0"/>
                <a:ea typeface="Aptos" panose="020B0004020202020204" pitchFamily="34" charset="0"/>
                <a:cs typeface="Times New Roman" panose="02020603050405020304" pitchFamily="18" charset="0"/>
              </a:rPr>
              <a:t>la France</a:t>
            </a:r>
            <a:r>
              <a:rPr lang="fr-FR" sz="1800" kern="100" dirty="0">
                <a:latin typeface="Aptos" panose="020B0004020202020204" pitchFamily="34" charset="0"/>
                <a:ea typeface="Aptos" panose="020B0004020202020204" pitchFamily="34" charset="0"/>
                <a:cs typeface="Times New Roman" panose="02020603050405020304" pitchFamily="18" charset="0"/>
              </a:rPr>
              <a:t> ne fait pas bonne figure : après avoir été rétrogradée en "démocratie défaillante" en 2020, la France est redevenue de justesse une "démocratie complète" : elle est au 23</a:t>
            </a:r>
            <a:r>
              <a:rPr lang="fr-FR" sz="1800" kern="100" baseline="30000" dirty="0">
                <a:latin typeface="Aptos" panose="020B0004020202020204" pitchFamily="34" charset="0"/>
                <a:ea typeface="Aptos" panose="020B0004020202020204" pitchFamily="34" charset="0"/>
                <a:cs typeface="Times New Roman" panose="02020603050405020304" pitchFamily="18" charset="0"/>
              </a:rPr>
              <a:t>e</a:t>
            </a:r>
            <a:r>
              <a:rPr lang="fr-FR" sz="1800" kern="100" dirty="0">
                <a:latin typeface="Aptos" panose="020B0004020202020204" pitchFamily="34" charset="0"/>
                <a:ea typeface="Aptos" panose="020B0004020202020204" pitchFamily="34" charset="0"/>
                <a:cs typeface="Times New Roman" panose="02020603050405020304" pitchFamily="18" charset="0"/>
              </a:rPr>
              <a:t> rang, à égalité avec l'Espagne). La </a:t>
            </a:r>
            <a:r>
              <a:rPr lang="fr-FR" sz="1800" b="1" kern="100" dirty="0">
                <a:latin typeface="Aptos" panose="020B0004020202020204" pitchFamily="34" charset="0"/>
                <a:ea typeface="Aptos" panose="020B0004020202020204" pitchFamily="34" charset="0"/>
                <a:cs typeface="Times New Roman" panose="02020603050405020304" pitchFamily="18" charset="0"/>
              </a:rPr>
              <a:t>Grande-Bretagne</a:t>
            </a:r>
            <a:r>
              <a:rPr lang="fr-FR" sz="1800" kern="100" dirty="0">
                <a:latin typeface="Aptos" panose="020B0004020202020204" pitchFamily="34" charset="0"/>
                <a:ea typeface="Aptos" panose="020B0004020202020204" pitchFamily="34" charset="0"/>
                <a:cs typeface="Times New Roman" panose="02020603050405020304" pitchFamily="18" charset="0"/>
              </a:rPr>
              <a:t> performe un peu mieux, à la 18</a:t>
            </a:r>
            <a:r>
              <a:rPr lang="fr-FR" sz="1800" kern="100" baseline="30000" dirty="0">
                <a:latin typeface="Aptos" panose="020B0004020202020204" pitchFamily="34" charset="0"/>
                <a:ea typeface="Aptos" panose="020B0004020202020204" pitchFamily="34" charset="0"/>
                <a:cs typeface="Times New Roman" panose="02020603050405020304" pitchFamily="18" charset="0"/>
              </a:rPr>
              <a:t>e</a:t>
            </a:r>
            <a:r>
              <a:rPr lang="fr-FR" sz="1800" kern="100" dirty="0">
                <a:latin typeface="Aptos" panose="020B0004020202020204" pitchFamily="34" charset="0"/>
                <a:ea typeface="Aptos" panose="020B0004020202020204" pitchFamily="34" charset="0"/>
                <a:cs typeface="Times New Roman" panose="02020603050405020304" pitchFamily="18" charset="0"/>
              </a:rPr>
              <a:t> position, mais elle a aussi connu une baisse importante de son Indice en 2019, de 8.5 à 8.1 (se rapprochant donc de la limite entre démocratique complète et démocratie défaillante), avec une légère remontée à 8.3 depuis 2022.</a:t>
            </a:r>
          </a:p>
          <a:p>
            <a:pPr>
              <a:lnSpc>
                <a:spcPct val="107000"/>
              </a:lnSpc>
              <a:spcAft>
                <a:spcPts val="815"/>
              </a:spcAft>
            </a:pPr>
            <a:endParaRPr lang="fr-CA"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fr-FR" sz="1800" b="1" kern="100" dirty="0">
                <a:latin typeface="Aptos" panose="020B0004020202020204" pitchFamily="34" charset="0"/>
                <a:ea typeface="Aptos" panose="020B0004020202020204" pitchFamily="34" charset="0"/>
                <a:cs typeface="Times New Roman" panose="02020603050405020304" pitchFamily="18" charset="0"/>
              </a:rPr>
              <a:t>L’Amérique du Nord</a:t>
            </a:r>
            <a:r>
              <a:rPr lang="fr-FR" sz="1800" kern="100" dirty="0">
                <a:latin typeface="Aptos" panose="020B0004020202020204" pitchFamily="34" charset="0"/>
                <a:ea typeface="Aptos" panose="020B0004020202020204" pitchFamily="34" charset="0"/>
                <a:cs typeface="Times New Roman" panose="02020603050405020304" pitchFamily="18" charset="0"/>
              </a:rPr>
              <a:t> (Canada et États-Unis) a aussi connu un recul de sa moyenne globale et, pour la première fois depuis 2006, est passé du 1</a:t>
            </a:r>
            <a:r>
              <a:rPr lang="fr-FR" sz="1800" kern="100" baseline="30000" dirty="0">
                <a:latin typeface="Aptos" panose="020B0004020202020204" pitchFamily="34" charset="0"/>
                <a:ea typeface="Aptos" panose="020B0004020202020204" pitchFamily="34" charset="0"/>
                <a:cs typeface="Times New Roman" panose="02020603050405020304" pitchFamily="18" charset="0"/>
              </a:rPr>
              <a:t>er</a:t>
            </a:r>
            <a:r>
              <a:rPr lang="fr-FR" sz="1800" kern="100" dirty="0">
                <a:latin typeface="Aptos" panose="020B0004020202020204" pitchFamily="34" charset="0"/>
                <a:ea typeface="Aptos" panose="020B0004020202020204" pitchFamily="34" charset="0"/>
                <a:cs typeface="Times New Roman" panose="02020603050405020304" pitchFamily="18" charset="0"/>
              </a:rPr>
              <a:t> au 2</a:t>
            </a:r>
            <a:r>
              <a:rPr lang="fr-FR" sz="1800" kern="100" baseline="30000" dirty="0">
                <a:latin typeface="Aptos" panose="020B0004020202020204" pitchFamily="34" charset="0"/>
                <a:ea typeface="Aptos" panose="020B0004020202020204" pitchFamily="34" charset="0"/>
                <a:cs typeface="Times New Roman" panose="02020603050405020304" pitchFamily="18" charset="0"/>
              </a:rPr>
              <a:t>e</a:t>
            </a:r>
            <a:r>
              <a:rPr lang="fr-FR" sz="1800" kern="100" dirty="0">
                <a:latin typeface="Aptos" panose="020B0004020202020204" pitchFamily="34" charset="0"/>
                <a:ea typeface="Aptos" panose="020B0004020202020204" pitchFamily="34" charset="0"/>
                <a:cs typeface="Times New Roman" panose="02020603050405020304" pitchFamily="18" charset="0"/>
              </a:rPr>
              <a:t> rang sur le classement par continent. Les reculs démocratiques ont d’abord été très marqués aux </a:t>
            </a:r>
            <a:r>
              <a:rPr lang="fr-FR" sz="1800" b="1" kern="100" dirty="0">
                <a:latin typeface="Aptos" panose="020B0004020202020204" pitchFamily="34" charset="0"/>
                <a:ea typeface="Aptos" panose="020B0004020202020204" pitchFamily="34" charset="0"/>
                <a:cs typeface="Times New Roman" panose="02020603050405020304" pitchFamily="18" charset="0"/>
              </a:rPr>
              <a:t>États-Unis</a:t>
            </a:r>
            <a:r>
              <a:rPr lang="fr-FR" sz="1800" kern="100" dirty="0">
                <a:latin typeface="Aptos" panose="020B0004020202020204" pitchFamily="34" charset="0"/>
                <a:ea typeface="Aptos" panose="020B0004020202020204" pitchFamily="34" charset="0"/>
                <a:cs typeface="Times New Roman" panose="02020603050405020304" pitchFamily="18" charset="0"/>
              </a:rPr>
              <a:t> : le pays est tombé au stade de démocratie défaillante en 2016 et occupe présentement la 29</a:t>
            </a:r>
            <a:r>
              <a:rPr lang="fr-FR" sz="1800" kern="100" baseline="30000" dirty="0">
                <a:latin typeface="Aptos" panose="020B0004020202020204" pitchFamily="34" charset="0"/>
                <a:ea typeface="Aptos" panose="020B0004020202020204" pitchFamily="34" charset="0"/>
                <a:cs typeface="Times New Roman" panose="02020603050405020304" pitchFamily="18" charset="0"/>
              </a:rPr>
              <a:t>e</a:t>
            </a:r>
            <a:r>
              <a:rPr lang="fr-FR" sz="1800" kern="100" dirty="0">
                <a:latin typeface="Aptos" panose="020B0004020202020204" pitchFamily="34" charset="0"/>
                <a:ea typeface="Aptos" panose="020B0004020202020204" pitchFamily="34" charset="0"/>
                <a:cs typeface="Times New Roman" panose="02020603050405020304" pitchFamily="18" charset="0"/>
              </a:rPr>
              <a:t> position mondiale. Puis au Canada, à partir de 2021,</a:t>
            </a:r>
            <a:endParaRPr lang="fr-CA" dirty="0"/>
          </a:p>
          <a:p>
            <a:r>
              <a:rPr lang="fr-CA" dirty="0"/>
              <a:t>Sources :</a:t>
            </a:r>
          </a:p>
          <a:p>
            <a:pPr marL="174708" indent="-174708">
              <a:buFont typeface="Arial" panose="020B0604020202020204" pitchFamily="34" charset="0"/>
              <a:buChar char="•"/>
            </a:pPr>
            <a:r>
              <a:rPr lang="en-US" dirty="0">
                <a:hlinkClick r:id="rId3"/>
              </a:rPr>
              <a:t>Democracy Index 2023 | Economist Intelligence Unit (eiu.com)</a:t>
            </a:r>
            <a:r>
              <a:rPr lang="en-US" dirty="0"/>
              <a:t> (</a:t>
            </a:r>
            <a:r>
              <a:rPr lang="en-US" dirty="0" err="1"/>
              <a:t>en</a:t>
            </a:r>
            <a:r>
              <a:rPr lang="en-US" dirty="0"/>
              <a:t> anglaise </a:t>
            </a:r>
            <a:r>
              <a:rPr lang="en-US" dirty="0" err="1"/>
              <a:t>uniquement</a:t>
            </a:r>
            <a:r>
              <a:rPr lang="en-US" dirty="0"/>
              <a:t>).</a:t>
            </a:r>
          </a:p>
          <a:p>
            <a:pPr marL="174708" indent="-174708">
              <a:buFont typeface="Arial" panose="020B0604020202020204" pitchFamily="34" charset="0"/>
              <a:buChar char="•"/>
            </a:pPr>
            <a:r>
              <a:rPr lang="en-US" dirty="0"/>
              <a:t>Source de </a:t>
            </a:r>
            <a:r>
              <a:rPr lang="en-US" dirty="0" err="1"/>
              <a:t>l’image</a:t>
            </a:r>
            <a:r>
              <a:rPr lang="en-US" dirty="0"/>
              <a:t> : </a:t>
            </a:r>
            <a:r>
              <a:rPr lang="fr-FR" dirty="0">
                <a:hlinkClick r:id="rId4"/>
              </a:rPr>
              <a:t>Graphique: Un état des lieux de la démocratie dans le monde | </a:t>
            </a:r>
            <a:r>
              <a:rPr lang="fr-FR" dirty="0" err="1">
                <a:hlinkClick r:id="rId4"/>
              </a:rPr>
              <a:t>Statista</a:t>
            </a:r>
            <a:endParaRPr lang="fr-FR" dirty="0"/>
          </a:p>
          <a:p>
            <a:pPr marL="174708" indent="-174708">
              <a:buFont typeface="Arial" panose="020B0604020202020204" pitchFamily="34" charset="0"/>
              <a:buChar char="•"/>
            </a:pPr>
            <a:r>
              <a:rPr lang="en-US" dirty="0">
                <a:hlinkClick r:id="rId5"/>
              </a:rPr>
              <a:t>Where democracy is most at risk (economist.com)</a:t>
            </a:r>
            <a:endParaRPr lang="en-US" dirty="0"/>
          </a:p>
          <a:p>
            <a:pPr marL="174708" indent="-174708" defTabSz="931774">
              <a:buFont typeface="Arial" panose="020B0604020202020204" pitchFamily="34" charset="0"/>
              <a:buChar char="•"/>
              <a:defRPr/>
            </a:pPr>
            <a:r>
              <a:rPr lang="en-US" dirty="0">
                <a:hlinkClick r:id="rId6"/>
              </a:rPr>
              <a:t>2024 is a giant test of nerves for democracy (economist.com)</a:t>
            </a:r>
            <a:endParaRPr lang="fr-FR" dirty="0"/>
          </a:p>
          <a:p>
            <a:pPr marL="174708" indent="-174708">
              <a:buFont typeface="Arial" panose="020B0604020202020204" pitchFamily="34" charset="0"/>
              <a:buChar char="•"/>
            </a:pPr>
            <a:endParaRPr lang="fr-CA" dirty="0"/>
          </a:p>
          <a:p>
            <a:endParaRPr lang="fr-CA" dirty="0"/>
          </a:p>
        </p:txBody>
      </p:sp>
      <p:sp>
        <p:nvSpPr>
          <p:cNvPr id="4" name="Espace réservé du numéro de diapositive 3"/>
          <p:cNvSpPr>
            <a:spLocks noGrp="1"/>
          </p:cNvSpPr>
          <p:nvPr>
            <p:ph type="sldNum" sz="quarter" idx="5"/>
          </p:nvPr>
        </p:nvSpPr>
        <p:spPr/>
        <p:txBody>
          <a:bodyPr/>
          <a:lstStyle/>
          <a:p>
            <a:fld id="{E5F82C77-EDD4-4A4D-B205-908B822B6C96}" type="slidenum">
              <a:rPr lang="fr-CA" smtClean="0"/>
              <a:t>10</a:t>
            </a:fld>
            <a:endParaRPr lang="fr-CA"/>
          </a:p>
        </p:txBody>
      </p:sp>
    </p:spTree>
    <p:extLst>
      <p:ext uri="{BB962C8B-B14F-4D97-AF65-F5344CB8AC3E}">
        <p14:creationId xmlns:p14="http://schemas.microsoft.com/office/powerpoint/2010/main" val="777717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15"/>
              </a:spcAft>
            </a:pPr>
            <a:r>
              <a:rPr lang="fr-FR" sz="1800" kern="100" dirty="0">
                <a:latin typeface="Aptos" panose="020B0004020202020204" pitchFamily="34" charset="0"/>
                <a:ea typeface="Aptos" panose="020B0004020202020204" pitchFamily="34" charset="0"/>
                <a:cs typeface="Times New Roman" panose="02020603050405020304" pitchFamily="18" charset="0"/>
              </a:rPr>
              <a:t>Ainsi, selon le rapport faisant état de l’année 2024 :</a:t>
            </a:r>
            <a:endParaRPr lang="fr-CA" sz="1800" kern="100" dirty="0">
              <a:latin typeface="Aptos" panose="020B0004020202020204" pitchFamily="34" charset="0"/>
              <a:ea typeface="Aptos" panose="020B0004020202020204" pitchFamily="34" charset="0"/>
              <a:cs typeface="Times New Roman" panose="02020603050405020304" pitchFamily="18" charset="0"/>
            </a:endParaRPr>
          </a:p>
          <a:p>
            <a:pPr marL="349415" indent="-349415">
              <a:lnSpc>
                <a:spcPct val="107000"/>
              </a:lnSpc>
              <a:buFont typeface="Symbol" panose="05050102010706020507" pitchFamily="18" charset="2"/>
              <a:buChar char=""/>
            </a:pPr>
            <a:endParaRPr lang="fr-FR" sz="1800" b="1" kern="100" dirty="0">
              <a:latin typeface="Aptos" panose="020B0004020202020204" pitchFamily="34" charset="0"/>
              <a:ea typeface="Aptos" panose="020B0004020202020204" pitchFamily="34" charset="0"/>
              <a:cs typeface="Times New Roman" panose="02020603050405020304" pitchFamily="18" charset="0"/>
            </a:endParaRPr>
          </a:p>
          <a:p>
            <a:pPr marL="349415" indent="-349415">
              <a:lnSpc>
                <a:spcPct val="107000"/>
              </a:lnSpc>
              <a:buFont typeface="Symbol" panose="05050102010706020507" pitchFamily="18" charset="2"/>
              <a:buChar char=""/>
            </a:pPr>
            <a:r>
              <a:rPr lang="fr-FR" sz="1800" b="1" kern="100" dirty="0">
                <a:latin typeface="Aptos" panose="020B0004020202020204" pitchFamily="34" charset="0"/>
                <a:ea typeface="Aptos" panose="020B0004020202020204" pitchFamily="34" charset="0"/>
                <a:cs typeface="Times New Roman" panose="02020603050405020304" pitchFamily="18" charset="0"/>
              </a:rPr>
              <a:t>Moins de 7 % de la population mondiale vit dans une démocratie complète (6,6%).</a:t>
            </a:r>
          </a:p>
          <a:p>
            <a:pPr marL="349415" indent="-349415">
              <a:lnSpc>
                <a:spcPct val="107000"/>
              </a:lnSpc>
              <a:buFont typeface="Symbol" panose="05050102010706020507" pitchFamily="18" charset="2"/>
              <a:buChar char=""/>
            </a:pPr>
            <a:r>
              <a:rPr lang="fr-FR" sz="1800" kern="100" dirty="0">
                <a:latin typeface="Aptos" panose="020B0004020202020204" pitchFamily="34" charset="0"/>
                <a:ea typeface="Aptos" panose="020B0004020202020204" pitchFamily="34" charset="0"/>
                <a:cs typeface="Times New Roman" panose="02020603050405020304" pitchFamily="18" charset="0"/>
              </a:rPr>
              <a:t>Au total, </a:t>
            </a:r>
            <a:r>
              <a:rPr lang="fr-FR" sz="1800" b="1" kern="100" dirty="0">
                <a:latin typeface="Aptos" panose="020B0004020202020204" pitchFamily="34" charset="0"/>
                <a:ea typeface="Aptos" panose="020B0004020202020204" pitchFamily="34" charset="0"/>
                <a:cs typeface="Times New Roman" panose="02020603050405020304" pitchFamily="18" charset="0"/>
              </a:rPr>
              <a:t>moins de la moitié de la population du monde (45%) vit dans une démocratie</a:t>
            </a:r>
            <a:r>
              <a:rPr lang="fr-FR" sz="1800" kern="100" dirty="0">
                <a:latin typeface="Aptos" panose="020B0004020202020204" pitchFamily="34" charset="0"/>
                <a:ea typeface="Aptos" panose="020B0004020202020204" pitchFamily="34" charset="0"/>
                <a:cs typeface="Times New Roman" panose="02020603050405020304" pitchFamily="18" charset="0"/>
              </a:rPr>
              <a:t>.</a:t>
            </a:r>
          </a:p>
          <a:p>
            <a:pPr marL="349415" indent="-349415">
              <a:lnSpc>
                <a:spcPct val="107000"/>
              </a:lnSpc>
              <a:spcAft>
                <a:spcPts val="815"/>
              </a:spcAft>
              <a:buFont typeface="Symbol" panose="05050102010706020507" pitchFamily="18" charset="2"/>
              <a:buChar char=""/>
            </a:pPr>
            <a:r>
              <a:rPr lang="fr-FR" sz="1800" kern="100" dirty="0">
                <a:latin typeface="Aptos" panose="020B0004020202020204" pitchFamily="34" charset="0"/>
                <a:ea typeface="Aptos" panose="020B0004020202020204" pitchFamily="34" charset="0"/>
                <a:cs typeface="Times New Roman" panose="02020603050405020304" pitchFamily="18" charset="0"/>
              </a:rPr>
              <a:t>16% de la population mondiale vit dans un régime hybride (15% en 2023));</a:t>
            </a:r>
          </a:p>
          <a:p>
            <a:pPr marL="349415" indent="-349415">
              <a:lnSpc>
                <a:spcPct val="107000"/>
              </a:lnSpc>
              <a:spcAft>
                <a:spcPts val="815"/>
              </a:spcAft>
              <a:buFont typeface="Symbol" panose="05050102010706020507" pitchFamily="18" charset="2"/>
              <a:buChar char=""/>
            </a:pPr>
            <a:r>
              <a:rPr lang="fr-FR" sz="1800" kern="100" dirty="0">
                <a:latin typeface="Aptos" panose="020B0004020202020204" pitchFamily="34" charset="0"/>
                <a:ea typeface="Aptos" panose="020B0004020202020204" pitchFamily="34" charset="0"/>
                <a:cs typeface="Times New Roman" panose="02020603050405020304" pitchFamily="18" charset="0"/>
              </a:rPr>
              <a:t>Et </a:t>
            </a:r>
            <a:r>
              <a:rPr lang="fr-FR" sz="1800" b="1" kern="100" dirty="0">
                <a:latin typeface="Aptos" panose="020B0004020202020204" pitchFamily="34" charset="0"/>
                <a:ea typeface="Aptos" panose="020B0004020202020204" pitchFamily="34" charset="0"/>
                <a:cs typeface="Times New Roman" panose="02020603050405020304" pitchFamily="18" charset="0"/>
              </a:rPr>
              <a:t>38 % de la population dans un pays autoritaire </a:t>
            </a:r>
            <a:r>
              <a:rPr lang="fr-FR" sz="1800" kern="100" dirty="0">
                <a:latin typeface="Aptos" panose="020B0004020202020204" pitchFamily="34" charset="0"/>
                <a:ea typeface="Aptos" panose="020B0004020202020204" pitchFamily="34" charset="0"/>
                <a:cs typeface="Times New Roman" panose="02020603050405020304" pitchFamily="18" charset="0"/>
              </a:rPr>
              <a:t>(39% en 2023).</a:t>
            </a:r>
          </a:p>
          <a:p>
            <a:pPr marL="349415" indent="-349415">
              <a:lnSpc>
                <a:spcPct val="107000"/>
              </a:lnSpc>
              <a:spcAft>
                <a:spcPts val="815"/>
              </a:spcAft>
              <a:buFont typeface="Symbol" panose="05050102010706020507" pitchFamily="18" charset="2"/>
              <a:buChar char=""/>
            </a:pPr>
            <a:r>
              <a:rPr lang="fr-FR" sz="1800" kern="100" dirty="0">
                <a:latin typeface="Aptos" panose="020B0004020202020204" pitchFamily="34" charset="0"/>
                <a:ea typeface="Aptos" panose="020B0004020202020204" pitchFamily="34" charset="0"/>
                <a:cs typeface="Times New Roman" panose="02020603050405020304" pitchFamily="18" charset="0"/>
              </a:rPr>
              <a:t>C’est donc </a:t>
            </a:r>
            <a:r>
              <a:rPr lang="fr-FR" sz="1800" b="1" kern="100" dirty="0">
                <a:latin typeface="Aptos" panose="020B0004020202020204" pitchFamily="34" charset="0"/>
                <a:ea typeface="Aptos" panose="020B0004020202020204" pitchFamily="34" charset="0"/>
                <a:cs typeface="Times New Roman" panose="02020603050405020304" pitchFamily="18" charset="0"/>
              </a:rPr>
              <a:t>55% de la population mondiale est donc soumise à une forme ou une autre d’autoritarisme </a:t>
            </a:r>
            <a:r>
              <a:rPr lang="fr-FR" sz="1800" kern="100" dirty="0">
                <a:latin typeface="Aptos" panose="020B0004020202020204" pitchFamily="34" charset="0"/>
                <a:ea typeface="Aptos" panose="020B0004020202020204" pitchFamily="34" charset="0"/>
                <a:cs typeface="Times New Roman" panose="02020603050405020304" pitchFamily="18" charset="0"/>
              </a:rPr>
              <a:t>(en jaune et rouge dans la tarte).</a:t>
            </a:r>
            <a:endParaRPr lang="fr-CA" sz="18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E5F82C77-EDD4-4A4D-B205-908B822B6C96}" type="slidenum">
              <a:rPr lang="fr-CA" smtClean="0"/>
              <a:t>11</a:t>
            </a:fld>
            <a:endParaRPr lang="fr-CA"/>
          </a:p>
        </p:txBody>
      </p:sp>
    </p:spTree>
    <p:extLst>
      <p:ext uri="{BB962C8B-B14F-4D97-AF65-F5344CB8AC3E}">
        <p14:creationId xmlns:p14="http://schemas.microsoft.com/office/powerpoint/2010/main" val="1816544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15"/>
              </a:spcAft>
              <a:buClrTx/>
              <a:buSzTx/>
              <a:buFont typeface="Arial" panose="020B0604020202020204" pitchFamily="34" charset="0"/>
              <a:buNone/>
              <a:tabLst/>
              <a:defRPr/>
            </a:pPr>
            <a:r>
              <a:rPr lang="fr-CA" sz="1200" kern="100" dirty="0">
                <a:latin typeface="Aptos" panose="020B0004020202020204" pitchFamily="34" charset="0"/>
                <a:ea typeface="Aptos" panose="020B0004020202020204" pitchFamily="34" charset="0"/>
                <a:cs typeface="Times New Roman" panose="02020603050405020304" pitchFamily="18" charset="0"/>
              </a:rPr>
              <a:t>En 2023 : pour la première fois depuis 2006, l</a:t>
            </a:r>
            <a:r>
              <a:rPr lang="fr-FR" sz="1200" b="1" kern="100" dirty="0">
                <a:latin typeface="Aptos" panose="020B0004020202020204" pitchFamily="34" charset="0"/>
                <a:ea typeface="Aptos" panose="020B0004020202020204" pitchFamily="34" charset="0"/>
                <a:cs typeface="Times New Roman" panose="02020603050405020304" pitchFamily="18" charset="0"/>
              </a:rPr>
              <a:t>'Europe occidentale</a:t>
            </a:r>
            <a:r>
              <a:rPr lang="fr-FR" sz="1200" kern="100" dirty="0">
                <a:latin typeface="Aptos" panose="020B0004020202020204" pitchFamily="34" charset="0"/>
                <a:ea typeface="Aptos" panose="020B0004020202020204" pitchFamily="34" charset="0"/>
                <a:cs typeface="Times New Roman" panose="02020603050405020304" pitchFamily="18" charset="0"/>
              </a:rPr>
              <a:t> est devenue le continent plus démocratique de la planète, mais c’est essentiellement causé par les reculs en </a:t>
            </a:r>
            <a:r>
              <a:rPr lang="fr-FR" sz="1200" b="1" kern="100" dirty="0">
                <a:latin typeface="Aptos" panose="020B0004020202020204" pitchFamily="34" charset="0"/>
                <a:ea typeface="Aptos" panose="020B0004020202020204" pitchFamily="34" charset="0"/>
                <a:cs typeface="Times New Roman" panose="02020603050405020304" pitchFamily="18" charset="0"/>
              </a:rPr>
              <a:t>Amérique du Nord </a:t>
            </a:r>
            <a:r>
              <a:rPr lang="fr-FR" sz="1200" kern="100" dirty="0">
                <a:latin typeface="Aptos" panose="020B0004020202020204" pitchFamily="34" charset="0"/>
                <a:ea typeface="Aptos" panose="020B0004020202020204" pitchFamily="34" charset="0"/>
                <a:cs typeface="Times New Roman" panose="02020603050405020304" pitchFamily="18" charset="0"/>
              </a:rPr>
              <a:t>et non par une amélioration de ses indicateurs, lesquels demeurent plutôt stables. Dans l’ensemble, 71 % des pays d'Europe occidentale sont des démocraties complètes et seule la Turquie est un régime hybride. </a:t>
            </a:r>
            <a:r>
              <a:rPr lang="fr-CA" sz="1200" kern="100" dirty="0">
                <a:latin typeface="Aptos" panose="020B0004020202020204" pitchFamily="34" charset="0"/>
                <a:ea typeface="Aptos" panose="020B0004020202020204" pitchFamily="34" charset="0"/>
                <a:cs typeface="Times New Roman" panose="02020603050405020304" pitchFamily="18" charset="0"/>
              </a:rPr>
              <a:t>Les États nordiques dominent, occupant 4 places du top 5 et c’est une constance depuis un bon moment.</a:t>
            </a:r>
          </a:p>
          <a:p>
            <a:pPr marL="0" marR="0" lvl="0" indent="0" algn="l" defTabSz="914400" rtl="0" eaLnBrk="1" fontAlgn="auto" latinLnBrk="0" hangingPunct="1">
              <a:lnSpc>
                <a:spcPct val="107000"/>
              </a:lnSpc>
              <a:spcBef>
                <a:spcPts val="0"/>
              </a:spcBef>
              <a:spcAft>
                <a:spcPts val="815"/>
              </a:spcAft>
              <a:buClrTx/>
              <a:buSzTx/>
              <a:buFont typeface="Arial" panose="020B0604020202020204" pitchFamily="34" charset="0"/>
              <a:buNone/>
              <a:tabLst/>
              <a:defRPr/>
            </a:pPr>
            <a:endParaRPr lang="fr-CA" sz="1200" kern="100" dirty="0">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15"/>
              </a:spcAft>
              <a:buClrTx/>
              <a:buSzTx/>
              <a:buFont typeface="Arial" panose="020B0604020202020204" pitchFamily="34" charset="0"/>
              <a:buNone/>
              <a:tabLst/>
              <a:defRPr/>
            </a:pPr>
            <a:r>
              <a:rPr lang="fr-CA" sz="1200" kern="100" dirty="0">
                <a:latin typeface="Aptos" panose="020B0004020202020204" pitchFamily="34" charset="0"/>
                <a:ea typeface="Aptos" panose="020B0004020202020204" pitchFamily="34" charset="0"/>
                <a:cs typeface="Times New Roman" panose="02020603050405020304" pitchFamily="18" charset="0"/>
              </a:rPr>
              <a:t>En 2024, l</a:t>
            </a:r>
            <a:r>
              <a:rPr lang="fr-FR" sz="1200" b="1" dirty="0">
                <a:effectLst/>
              </a:rPr>
              <a:t>'Europe occidentale </a:t>
            </a:r>
            <a:r>
              <a:rPr lang="fr-FR" sz="1200" dirty="0">
                <a:effectLst/>
              </a:rPr>
              <a:t>continue d’afficher la moyenne la plus élevée de toutes les régions, avec 8,38, et est la seule à avoir amélioré son score global en 2024. </a:t>
            </a:r>
            <a:endParaRPr lang="fr-CA" sz="12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15"/>
              </a:spcAft>
              <a:buFont typeface="Arial" panose="020B0604020202020204" pitchFamily="34" charset="0"/>
              <a:buNone/>
            </a:pPr>
            <a:endParaRPr lang="fr-FR" sz="1200" dirty="0">
              <a:effectLst/>
            </a:endParaRPr>
          </a:p>
          <a:p>
            <a:pPr marL="0" indent="0">
              <a:lnSpc>
                <a:spcPct val="107000"/>
              </a:lnSpc>
              <a:spcAft>
                <a:spcPts val="815"/>
              </a:spcAft>
              <a:buFont typeface="Arial" panose="020B0604020202020204" pitchFamily="34" charset="0"/>
              <a:buNone/>
            </a:pPr>
            <a:r>
              <a:rPr lang="fr-FR" sz="1200" dirty="0">
                <a:effectLst/>
              </a:rPr>
              <a:t>En 2024, la moyenne de </a:t>
            </a:r>
            <a:r>
              <a:rPr lang="fr-FR" sz="1200" b="1" dirty="0">
                <a:effectLst/>
              </a:rPr>
              <a:t>l’Amérique du Nord </a:t>
            </a:r>
            <a:r>
              <a:rPr lang="fr-FR" sz="1200" dirty="0">
                <a:effectLst/>
              </a:rPr>
              <a:t>est demeurée la même qu’en 2023, de même que celle des </a:t>
            </a:r>
            <a:r>
              <a:rPr lang="fr-FR" sz="1200" b="1" dirty="0">
                <a:effectLst/>
              </a:rPr>
              <a:t>États-Unis</a:t>
            </a:r>
            <a:r>
              <a:rPr lang="fr-FR" sz="1200" dirty="0">
                <a:effectLst/>
              </a:rPr>
              <a:t>. </a:t>
            </a:r>
          </a:p>
          <a:p>
            <a:endParaRPr lang="fr-CA" dirty="0"/>
          </a:p>
        </p:txBody>
      </p:sp>
      <p:sp>
        <p:nvSpPr>
          <p:cNvPr id="4" name="Espace réservé du numéro de diapositive 3"/>
          <p:cNvSpPr>
            <a:spLocks noGrp="1"/>
          </p:cNvSpPr>
          <p:nvPr>
            <p:ph type="sldNum" sz="quarter" idx="5"/>
          </p:nvPr>
        </p:nvSpPr>
        <p:spPr/>
        <p:txBody>
          <a:bodyPr/>
          <a:lstStyle/>
          <a:p>
            <a:fld id="{DED70CE2-1FA9-4BE4-814F-C68B58B9DA60}" type="slidenum">
              <a:rPr lang="fr-CA" smtClean="0"/>
              <a:t>12</a:t>
            </a:fld>
            <a:endParaRPr lang="fr-CA"/>
          </a:p>
        </p:txBody>
      </p:sp>
    </p:spTree>
    <p:extLst>
      <p:ext uri="{BB962C8B-B14F-4D97-AF65-F5344CB8AC3E}">
        <p14:creationId xmlns:p14="http://schemas.microsoft.com/office/powerpoint/2010/main" val="136421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DED70CE2-1FA9-4BE4-814F-C68B58B9DA60}" type="slidenum">
              <a:rPr lang="fr-CA" smtClean="0"/>
              <a:t>15</a:t>
            </a:fld>
            <a:endParaRPr lang="fr-CA"/>
          </a:p>
        </p:txBody>
      </p:sp>
    </p:spTree>
    <p:extLst>
      <p:ext uri="{BB962C8B-B14F-4D97-AF65-F5344CB8AC3E}">
        <p14:creationId xmlns:p14="http://schemas.microsoft.com/office/powerpoint/2010/main" val="2583651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D46F1-B1C1-9FD2-9C9F-684A923FC86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84EEBAC-F26F-2CD9-D30C-E8C41EE39DC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940D872-1073-FDCB-319D-0644CAD7DAD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rPr>
              <a:t>Celle des États-Unis est restée inchangée en 2024,  et ceux-ci continuent d'être classés comme une « démocratie imparfaite », se classant au 28e rang. Il reste à voir si les freins et contrepoids historiques resteront en vigueur et serviront à améliorer ou à aggraver le classement des États-Unis en 2025.</a:t>
            </a:r>
          </a:p>
          <a:p>
            <a:endParaRPr lang="fr-CA" dirty="0">
              <a:latin typeface="Aptos" panose="020B0004020202020204" pitchFamily="34" charset="0"/>
            </a:endParaRPr>
          </a:p>
        </p:txBody>
      </p:sp>
      <p:sp>
        <p:nvSpPr>
          <p:cNvPr id="4" name="Espace réservé du numéro de diapositive 3">
            <a:extLst>
              <a:ext uri="{FF2B5EF4-FFF2-40B4-BE49-F238E27FC236}">
                <a16:creationId xmlns:a16="http://schemas.microsoft.com/office/drawing/2014/main" id="{8F65B7EB-5FDD-F3D4-98EA-39659C01D3EF}"/>
              </a:ext>
            </a:extLst>
          </p:cNvPr>
          <p:cNvSpPr>
            <a:spLocks noGrp="1"/>
          </p:cNvSpPr>
          <p:nvPr>
            <p:ph type="sldNum" sz="quarter" idx="5"/>
          </p:nvPr>
        </p:nvSpPr>
        <p:spPr/>
        <p:txBody>
          <a:bodyPr/>
          <a:lstStyle/>
          <a:p>
            <a:fld id="{E5F82C77-EDD4-4A4D-B205-908B822B6C96}" type="slidenum">
              <a:rPr lang="fr-CA" smtClean="0"/>
              <a:t>16</a:t>
            </a:fld>
            <a:endParaRPr lang="fr-CA"/>
          </a:p>
        </p:txBody>
      </p:sp>
    </p:spTree>
    <p:extLst>
      <p:ext uri="{BB962C8B-B14F-4D97-AF65-F5344CB8AC3E}">
        <p14:creationId xmlns:p14="http://schemas.microsoft.com/office/powerpoint/2010/main" val="22502459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051774"/>
            <a:ext cx="9144000" cy="996574"/>
          </a:xfrm>
        </p:spPr>
        <p:txBody>
          <a:bodyPr anchor="b">
            <a:normAutofit/>
          </a:bodyPr>
          <a:lstStyle>
            <a:lvl1pPr algn="ctr">
              <a:defRPr sz="50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1524000" y="4370196"/>
            <a:ext cx="9144000" cy="121020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D99C49A-B1D0-446E-9B7B-394F25D6DE4F}" type="datetimeFigureOut">
              <a:rPr lang="fr-CA" smtClean="0"/>
              <a:t>2025-04-30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C93ABBE-8FCF-4CA4-A4DF-AF6091731530}" type="slidenum">
              <a:rPr lang="fr-CA" smtClean="0"/>
              <a:t>‹N°›</a:t>
            </a:fld>
            <a:endParaRPr lang="fr-CA"/>
          </a:p>
        </p:txBody>
      </p:sp>
      <p:pic>
        <p:nvPicPr>
          <p:cNvPr id="7" name="Image 6">
            <a:extLst>
              <a:ext uri="{FF2B5EF4-FFF2-40B4-BE49-F238E27FC236}">
                <a16:creationId xmlns:a16="http://schemas.microsoft.com/office/drawing/2014/main" id="{F517193B-C6F2-47D4-AD92-25F24BE15AD0}"/>
              </a:ext>
            </a:extLst>
          </p:cNvPr>
          <p:cNvPicPr>
            <a:picLocks noChangeAspect="1"/>
          </p:cNvPicPr>
          <p:nvPr userDrawn="1"/>
        </p:nvPicPr>
        <p:blipFill>
          <a:blip r:embed="rId3"/>
          <a:stretch>
            <a:fillRect/>
          </a:stretch>
        </p:blipFill>
        <p:spPr>
          <a:xfrm>
            <a:off x="4716000" y="943200"/>
            <a:ext cx="2767824" cy="1792379"/>
          </a:xfrm>
          <a:prstGeom prst="rect">
            <a:avLst/>
          </a:prstGeom>
        </p:spPr>
      </p:pic>
    </p:spTree>
    <p:extLst>
      <p:ext uri="{BB962C8B-B14F-4D97-AF65-F5344CB8AC3E}">
        <p14:creationId xmlns:p14="http://schemas.microsoft.com/office/powerpoint/2010/main" val="3552477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D99C49A-B1D0-446E-9B7B-394F25D6DE4F}" type="datetimeFigureOut">
              <a:rPr lang="fr-CA" smtClean="0"/>
              <a:t>2025-04-30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C93ABBE-8FCF-4CA4-A4DF-AF6091731530}" type="slidenum">
              <a:rPr lang="fr-CA" smtClean="0"/>
              <a:t>‹N°›</a:t>
            </a:fld>
            <a:endParaRPr lang="fr-CA"/>
          </a:p>
        </p:txBody>
      </p:sp>
    </p:spTree>
    <p:extLst>
      <p:ext uri="{BB962C8B-B14F-4D97-AF65-F5344CB8AC3E}">
        <p14:creationId xmlns:p14="http://schemas.microsoft.com/office/powerpoint/2010/main" val="2811819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D99C49A-B1D0-446E-9B7B-394F25D6DE4F}" type="datetimeFigureOut">
              <a:rPr lang="fr-CA" smtClean="0"/>
              <a:t>2025-04-30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C93ABBE-8FCF-4CA4-A4DF-AF6091731530}" type="slidenum">
              <a:rPr lang="fr-CA" smtClean="0"/>
              <a:t>‹N°›</a:t>
            </a:fld>
            <a:endParaRPr lang="fr-CA"/>
          </a:p>
        </p:txBody>
      </p:sp>
    </p:spTree>
    <p:extLst>
      <p:ext uri="{BB962C8B-B14F-4D97-AF65-F5344CB8AC3E}">
        <p14:creationId xmlns:p14="http://schemas.microsoft.com/office/powerpoint/2010/main" val="2086966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D99C49A-B1D0-446E-9B7B-394F25D6DE4F}" type="datetimeFigureOut">
              <a:rPr lang="fr-CA" smtClean="0"/>
              <a:t>2025-04-30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C93ABBE-8FCF-4CA4-A4DF-AF6091731530}" type="slidenum">
              <a:rPr lang="fr-CA" smtClean="0"/>
              <a:t>‹N°›</a:t>
            </a:fld>
            <a:endParaRPr lang="fr-CA"/>
          </a:p>
        </p:txBody>
      </p:sp>
    </p:spTree>
    <p:extLst>
      <p:ext uri="{BB962C8B-B14F-4D97-AF65-F5344CB8AC3E}">
        <p14:creationId xmlns:p14="http://schemas.microsoft.com/office/powerpoint/2010/main" val="72296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002E91-A723-B7F5-A2CB-601AC7FEF4E2}"/>
              </a:ext>
            </a:extLst>
          </p:cNvPr>
          <p:cNvSpPr/>
          <p:nvPr userDrawn="1"/>
        </p:nvSpPr>
        <p:spPr>
          <a:xfrm>
            <a:off x="150725" y="150725"/>
            <a:ext cx="11887200" cy="6551527"/>
          </a:xfrm>
          <a:prstGeom prst="rect">
            <a:avLst/>
          </a:prstGeom>
          <a:noFill/>
          <a:ln w="317500">
            <a:solidFill>
              <a:srgbClr val="89D2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4" name="Picture 3" descr="A black and white dotted background&#10;&#10;Description automatically generated">
            <a:extLst>
              <a:ext uri="{FF2B5EF4-FFF2-40B4-BE49-F238E27FC236}">
                <a16:creationId xmlns:a16="http://schemas.microsoft.com/office/drawing/2014/main" id="{E7AF5D1F-DF56-81F9-A5C7-1009A1C73A96}"/>
              </a:ext>
            </a:extLst>
          </p:cNvPr>
          <p:cNvPicPr>
            <a:picLocks noChangeAspect="1"/>
          </p:cNvPicPr>
          <p:nvPr userDrawn="1"/>
        </p:nvPicPr>
        <p:blipFill>
          <a:blip r:embed="rId2">
            <a:alphaModFix amt="35000"/>
          </a:blip>
          <a:stretch>
            <a:fillRect/>
          </a:stretch>
        </p:blipFill>
        <p:spPr>
          <a:xfrm>
            <a:off x="-2783031" y="-1772001"/>
            <a:ext cx="7066228" cy="9144529"/>
          </a:xfrm>
          <a:prstGeom prst="rect">
            <a:avLst/>
          </a:prstGeom>
        </p:spPr>
      </p:pic>
    </p:spTree>
    <p:extLst>
      <p:ext uri="{BB962C8B-B14F-4D97-AF65-F5344CB8AC3E}">
        <p14:creationId xmlns:p14="http://schemas.microsoft.com/office/powerpoint/2010/main" val="51225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88006"/>
            <a:ext cx="10515600" cy="1066846"/>
          </a:xfrm>
        </p:spPr>
        <p:txBody>
          <a:bodyPr>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fr-FR"/>
              <a:t>Modifiez le style du titre</a:t>
            </a:r>
            <a:endParaRPr lang="en-US" dirty="0"/>
          </a:p>
        </p:txBody>
      </p:sp>
      <p:sp>
        <p:nvSpPr>
          <p:cNvPr id="3" name="Content Placeholder 2"/>
          <p:cNvSpPr>
            <a:spLocks noGrp="1"/>
          </p:cNvSpPr>
          <p:nvPr>
            <p:ph idx="1"/>
          </p:nvPr>
        </p:nvSpPr>
        <p:spPr/>
        <p:txBody>
          <a:bodyPr/>
          <a:lstStyle>
            <a:lvl1pPr marL="358775" indent="-358775">
              <a:buSzPct val="110000"/>
              <a:buFontTx/>
              <a:buBlip>
                <a:blip r:embed="rId3"/>
              </a:buBlip>
              <a:defRPr>
                <a:latin typeface="Arial" panose="020B0604020202020204" pitchFamily="34" charset="0"/>
                <a:cs typeface="Arial" panose="020B0604020202020204" pitchFamily="34" charset="0"/>
              </a:defRPr>
            </a:lvl1pPr>
            <a:lvl2pPr marL="630238" indent="-268288">
              <a:defRPr>
                <a:latin typeface="Arial" panose="020B0604020202020204" pitchFamily="34" charset="0"/>
                <a:cs typeface="Arial" panose="020B0604020202020204" pitchFamily="34" charset="0"/>
              </a:defRPr>
            </a:lvl2pPr>
            <a:lvl3pPr marL="801688" indent="-171450">
              <a:defRPr>
                <a:latin typeface="Arial" panose="020B0604020202020204" pitchFamily="34" charset="0"/>
                <a:cs typeface="Arial" panose="020B0604020202020204" pitchFamily="34" charset="0"/>
              </a:defRPr>
            </a:lvl3pPr>
            <a:lvl4pPr marL="1077913" indent="-276225">
              <a:defRPr>
                <a:latin typeface="Arial" panose="020B0604020202020204" pitchFamily="34" charset="0"/>
                <a:cs typeface="Arial" panose="020B0604020202020204" pitchFamily="34" charset="0"/>
              </a:defRPr>
            </a:lvl4pPr>
            <a:lvl5pPr marL="1346200" indent="-268288">
              <a:defRPr>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BD99C49A-B1D0-446E-9B7B-394F25D6DE4F}" type="datetimeFigureOut">
              <a:rPr lang="fr-CA" smtClean="0"/>
              <a:pPr/>
              <a:t>2025-04-30</a:t>
            </a:fld>
            <a:endParaRPr lang="fr-CA" dirty="0"/>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fr-CA" dirty="0"/>
          </a:p>
        </p:txBody>
      </p:sp>
      <p:sp>
        <p:nvSpPr>
          <p:cNvPr id="6" name="Slide Number Placeholder 5"/>
          <p:cNvSpPr>
            <a:spLocks noGrp="1"/>
          </p:cNvSpPr>
          <p:nvPr>
            <p:ph type="sldNum" sz="quarter" idx="12"/>
          </p:nvPr>
        </p:nvSpPr>
        <p:spPr/>
        <p:txBody>
          <a:bodyPr/>
          <a:lstStyle>
            <a:lvl1pPr>
              <a:defRPr>
                <a:latin typeface="Raleway" panose="020B0604020202020204" charset="0"/>
              </a:defRPr>
            </a:lvl1pPr>
          </a:lstStyle>
          <a:p>
            <a:fld id="{4C93ABBE-8FCF-4CA4-A4DF-AF6091731530}" type="slidenum">
              <a:rPr lang="fr-CA" smtClean="0"/>
              <a:pPr/>
              <a:t>‹N°›</a:t>
            </a:fld>
            <a:endParaRPr lang="fr-CA" dirty="0"/>
          </a:p>
        </p:txBody>
      </p:sp>
    </p:spTree>
    <p:extLst>
      <p:ext uri="{BB962C8B-B14F-4D97-AF65-F5344CB8AC3E}">
        <p14:creationId xmlns:p14="http://schemas.microsoft.com/office/powerpoint/2010/main" val="4176372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000" b="1">
                <a:solidFill>
                  <a:schemeClr val="bg1"/>
                </a:solidFill>
                <a:latin typeface="Arial" panose="020B0604020202020204" pitchFamily="34" charset="0"/>
                <a:cs typeface="Arial" panose="020B0604020202020204" pitchFamily="34" charset="0"/>
              </a:defRPr>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BD99C49A-B1D0-446E-9B7B-394F25D6DE4F}" type="datetimeFigureOut">
              <a:rPr lang="fr-CA" smtClean="0"/>
              <a:pPr/>
              <a:t>2025-04-30</a:t>
            </a:fld>
            <a:endParaRPr lang="fr-CA"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fr-CA" dirty="0"/>
              <a:t>a</a:t>
            </a:r>
          </a:p>
        </p:txBody>
      </p:sp>
      <p:sp>
        <p:nvSpPr>
          <p:cNvPr id="6" name="Slide Number Placeholder 5"/>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4C93ABBE-8FCF-4CA4-A4DF-AF6091731530}" type="slidenum">
              <a:rPr lang="fr-CA" smtClean="0"/>
              <a:pPr/>
              <a:t>‹N°›</a:t>
            </a:fld>
            <a:endParaRPr lang="fr-CA" dirty="0"/>
          </a:p>
        </p:txBody>
      </p:sp>
    </p:spTree>
    <p:extLst>
      <p:ext uri="{BB962C8B-B14F-4D97-AF65-F5344CB8AC3E}">
        <p14:creationId xmlns:p14="http://schemas.microsoft.com/office/powerpoint/2010/main" val="2467587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0378"/>
            <a:ext cx="10515600" cy="1325563"/>
          </a:xfrm>
        </p:spPr>
        <p:txBody>
          <a:bodyPr>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marL="630238" indent="-268288">
              <a:defRPr>
                <a:latin typeface="Arial" panose="020B0604020202020204" pitchFamily="34" charset="0"/>
                <a:cs typeface="Arial" panose="020B0604020202020204" pitchFamily="34" charset="0"/>
              </a:defRPr>
            </a:lvl2pPr>
            <a:lvl3pPr marL="896938" indent="-266700">
              <a:defRPr>
                <a:latin typeface="Arial" panose="020B0604020202020204" pitchFamily="34" charset="0"/>
                <a:cs typeface="Arial" panose="020B0604020202020204" pitchFamily="34" charset="0"/>
              </a:defRPr>
            </a:lvl3pPr>
            <a:lvl4pPr marL="1165225" indent="-268288">
              <a:defRPr>
                <a:latin typeface="Arial" panose="020B0604020202020204" pitchFamily="34" charset="0"/>
                <a:cs typeface="Arial" panose="020B0604020202020204" pitchFamily="34" charset="0"/>
              </a:defRPr>
            </a:lvl4pPr>
            <a:lvl5pPr marL="1431925" indent="-266700">
              <a:defRPr>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marL="717550" indent="-355600">
              <a:defRPr>
                <a:latin typeface="Arial" panose="020B0604020202020204" pitchFamily="34" charset="0"/>
                <a:cs typeface="Arial" panose="020B0604020202020204" pitchFamily="34" charset="0"/>
              </a:defRPr>
            </a:lvl2pPr>
            <a:lvl3pPr marL="982663" indent="-266700">
              <a:defRPr>
                <a:latin typeface="Arial" panose="020B0604020202020204" pitchFamily="34" charset="0"/>
                <a:cs typeface="Arial" panose="020B0604020202020204" pitchFamily="34" charset="0"/>
              </a:defRPr>
            </a:lvl3pPr>
            <a:lvl4pPr marL="1258888" indent="-276225">
              <a:defRPr>
                <a:latin typeface="Arial" panose="020B0604020202020204" pitchFamily="34" charset="0"/>
                <a:cs typeface="Arial" panose="020B0604020202020204" pitchFamily="34" charset="0"/>
              </a:defRPr>
            </a:lvl4pPr>
            <a:lvl5pPr marL="1527175" indent="-268288">
              <a:defRPr>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BD99C49A-B1D0-446E-9B7B-394F25D6DE4F}" type="datetimeFigureOut">
              <a:rPr lang="fr-CA" smtClean="0"/>
              <a:pPr/>
              <a:t>2025-04-30</a:t>
            </a:fld>
            <a:endParaRPr lang="fr-CA" dirty="0"/>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fr-CA" dirty="0"/>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4C93ABBE-8FCF-4CA4-A4DF-AF6091731530}" type="slidenum">
              <a:rPr lang="fr-CA" smtClean="0"/>
              <a:pPr/>
              <a:t>‹N°›</a:t>
            </a:fld>
            <a:endParaRPr lang="fr-CA" dirty="0"/>
          </a:p>
        </p:txBody>
      </p:sp>
    </p:spTree>
    <p:extLst>
      <p:ext uri="{BB962C8B-B14F-4D97-AF65-F5344CB8AC3E}">
        <p14:creationId xmlns:p14="http://schemas.microsoft.com/office/powerpoint/2010/main" val="76823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57476"/>
            <a:ext cx="10515600" cy="1325563"/>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marL="630238" indent="-268288">
              <a:defRPr>
                <a:latin typeface="Arial" panose="020B0604020202020204" pitchFamily="34" charset="0"/>
                <a:cs typeface="Arial" panose="020B0604020202020204" pitchFamily="34" charset="0"/>
              </a:defRPr>
            </a:lvl2pPr>
            <a:lvl3pPr marL="896938" indent="-266700">
              <a:defRPr>
                <a:latin typeface="Arial" panose="020B0604020202020204" pitchFamily="34" charset="0"/>
                <a:cs typeface="Arial" panose="020B0604020202020204" pitchFamily="34" charset="0"/>
              </a:defRPr>
            </a:lvl3pPr>
            <a:lvl4pPr marL="1165225" indent="-268288">
              <a:defRPr>
                <a:latin typeface="Arial" panose="020B0604020202020204" pitchFamily="34" charset="0"/>
                <a:cs typeface="Arial" panose="020B0604020202020204" pitchFamily="34" charset="0"/>
              </a:defRPr>
            </a:lvl4pPr>
            <a:lvl5pPr marL="1431925" indent="-266700">
              <a:defRPr>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marL="717550" indent="-355600">
              <a:defRPr>
                <a:latin typeface="Arial" panose="020B0604020202020204" pitchFamily="34" charset="0"/>
                <a:cs typeface="Arial" panose="020B0604020202020204" pitchFamily="34" charset="0"/>
              </a:defRPr>
            </a:lvl2pPr>
            <a:lvl3pPr marL="982663" indent="-266700">
              <a:defRPr>
                <a:latin typeface="Arial" panose="020B0604020202020204" pitchFamily="34" charset="0"/>
                <a:cs typeface="Arial" panose="020B0604020202020204" pitchFamily="34" charset="0"/>
              </a:defRPr>
            </a:lvl3pPr>
            <a:lvl4pPr marL="1258888" indent="-276225">
              <a:defRPr>
                <a:latin typeface="Arial" panose="020B0604020202020204" pitchFamily="34" charset="0"/>
                <a:cs typeface="Arial" panose="020B0604020202020204" pitchFamily="34" charset="0"/>
              </a:defRPr>
            </a:lvl4pPr>
            <a:lvl5pPr marL="1527175" indent="-268288">
              <a:defRPr>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BD99C49A-B1D0-446E-9B7B-394F25D6DE4F}" type="datetimeFigureOut">
              <a:rPr lang="fr-CA" smtClean="0"/>
              <a:pPr/>
              <a:t>2025-04-30</a:t>
            </a:fld>
            <a:endParaRPr lang="fr-CA" dirty="0"/>
          </a:p>
        </p:txBody>
      </p:sp>
      <p:sp>
        <p:nvSpPr>
          <p:cNvPr id="8" name="Footer Placeholder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fr-CA" dirty="0"/>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4C93ABBE-8FCF-4CA4-A4DF-AF6091731530}" type="slidenum">
              <a:rPr lang="fr-CA" smtClean="0"/>
              <a:pPr/>
              <a:t>‹N°›</a:t>
            </a:fld>
            <a:endParaRPr lang="fr-CA" dirty="0"/>
          </a:p>
        </p:txBody>
      </p:sp>
    </p:spTree>
    <p:extLst>
      <p:ext uri="{BB962C8B-B14F-4D97-AF65-F5344CB8AC3E}">
        <p14:creationId xmlns:p14="http://schemas.microsoft.com/office/powerpoint/2010/main" val="1148100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1834"/>
            <a:ext cx="10515600" cy="1325563"/>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fr-FR"/>
              <a:t>Modifiez le style du titre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BD99C49A-B1D0-446E-9B7B-394F25D6DE4F}" type="datetimeFigureOut">
              <a:rPr lang="fr-CA" smtClean="0"/>
              <a:pPr/>
              <a:t>2025-04-30</a:t>
            </a:fld>
            <a:endParaRPr lang="fr-CA" dirty="0"/>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fr-CA" dirty="0"/>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4C93ABBE-8FCF-4CA4-A4DF-AF6091731530}" type="slidenum">
              <a:rPr lang="fr-CA" smtClean="0"/>
              <a:pPr/>
              <a:t>‹N°›</a:t>
            </a:fld>
            <a:endParaRPr lang="fr-CA" dirty="0"/>
          </a:p>
        </p:txBody>
      </p:sp>
    </p:spTree>
    <p:extLst>
      <p:ext uri="{BB962C8B-B14F-4D97-AF65-F5344CB8AC3E}">
        <p14:creationId xmlns:p14="http://schemas.microsoft.com/office/powerpoint/2010/main" val="1559130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9C49A-B1D0-446E-9B7B-394F25D6DE4F}" type="datetimeFigureOut">
              <a:rPr lang="fr-CA" smtClean="0"/>
              <a:t>2025-04-30</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4C93ABBE-8FCF-4CA4-A4DF-AF6091731530}" type="slidenum">
              <a:rPr lang="fr-CA" smtClean="0"/>
              <a:t>‹N°›</a:t>
            </a:fld>
            <a:endParaRPr lang="fr-CA"/>
          </a:p>
        </p:txBody>
      </p:sp>
    </p:spTree>
    <p:extLst>
      <p:ext uri="{BB962C8B-B14F-4D97-AF65-F5344CB8AC3E}">
        <p14:creationId xmlns:p14="http://schemas.microsoft.com/office/powerpoint/2010/main" val="3784186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_avec_Arriere-Pl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9C49A-B1D0-446E-9B7B-394F25D6DE4F}" type="datetimeFigureOut">
              <a:rPr lang="fr-CA" smtClean="0"/>
              <a:t>2025-04-30</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4C93ABBE-8FCF-4CA4-A4DF-AF6091731530}" type="slidenum">
              <a:rPr lang="fr-CA" smtClean="0"/>
              <a:t>‹N°›</a:t>
            </a:fld>
            <a:endParaRPr lang="fr-CA"/>
          </a:p>
        </p:txBody>
      </p:sp>
    </p:spTree>
    <p:extLst>
      <p:ext uri="{BB962C8B-B14F-4D97-AF65-F5344CB8AC3E}">
        <p14:creationId xmlns:p14="http://schemas.microsoft.com/office/powerpoint/2010/main" val="707400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D99C49A-B1D0-446E-9B7B-394F25D6DE4F}" type="datetimeFigureOut">
              <a:rPr lang="fr-CA" smtClean="0"/>
              <a:t>2025-04-30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C93ABBE-8FCF-4CA4-A4DF-AF6091731530}" type="slidenum">
              <a:rPr lang="fr-CA" smtClean="0"/>
              <a:t>‹N°›</a:t>
            </a:fld>
            <a:endParaRPr lang="fr-CA"/>
          </a:p>
        </p:txBody>
      </p:sp>
    </p:spTree>
    <p:extLst>
      <p:ext uri="{BB962C8B-B14F-4D97-AF65-F5344CB8AC3E}">
        <p14:creationId xmlns:p14="http://schemas.microsoft.com/office/powerpoint/2010/main" val="3821294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aleway" panose="020B0604020202020204" charset="0"/>
              </a:defRPr>
            </a:lvl1pPr>
          </a:lstStyle>
          <a:p>
            <a:fld id="{BD99C49A-B1D0-446E-9B7B-394F25D6DE4F}" type="datetimeFigureOut">
              <a:rPr lang="fr-CA" smtClean="0"/>
              <a:pPr/>
              <a:t>2025-04-30</a:t>
            </a:fld>
            <a:endParaRPr lang="fr-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aleway" panose="020B0604020202020204" charset="0"/>
              </a:defRPr>
            </a:lvl1pPr>
          </a:lstStyle>
          <a:p>
            <a:endParaRPr lang="fr-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aleway" panose="020B0604020202020204" charset="0"/>
              </a:defRPr>
            </a:lvl1pPr>
          </a:lstStyle>
          <a:p>
            <a:fld id="{4C93ABBE-8FCF-4CA4-A4DF-AF6091731530}" type="slidenum">
              <a:rPr lang="fr-CA" smtClean="0"/>
              <a:pPr/>
              <a:t>‹N°›</a:t>
            </a:fld>
            <a:endParaRPr lang="fr-CA"/>
          </a:p>
        </p:txBody>
      </p:sp>
    </p:spTree>
    <p:extLst>
      <p:ext uri="{BB962C8B-B14F-4D97-AF65-F5344CB8AC3E}">
        <p14:creationId xmlns:p14="http://schemas.microsoft.com/office/powerpoint/2010/main" val="26912163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4" r:id="rId8"/>
    <p:sldLayoutId id="2147483680" r:id="rId9"/>
    <p:sldLayoutId id="2147483681" r:id="rId10"/>
    <p:sldLayoutId id="2147483682" r:id="rId11"/>
    <p:sldLayoutId id="2147483683"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Raleway ExtraBold" panose="020B0604020202020204" charset="0"/>
          <a:ea typeface="+mj-ea"/>
          <a:cs typeface="+mj-cs"/>
        </a:defRPr>
      </a:lvl1pPr>
    </p:titleStyle>
    <p:bodyStyle>
      <a:lvl1pPr marL="358775" indent="-358775" algn="l" defTabSz="914400" rtl="0" eaLnBrk="1" latinLnBrk="0" hangingPunct="1">
        <a:lnSpc>
          <a:spcPct val="90000"/>
        </a:lnSpc>
        <a:spcBef>
          <a:spcPts val="1000"/>
        </a:spcBef>
        <a:buSzPct val="110000"/>
        <a:buFontTx/>
        <a:buBlip>
          <a:blip r:embed="rId15"/>
        </a:buBlip>
        <a:defRPr sz="2800" kern="1200">
          <a:solidFill>
            <a:schemeClr val="tx1"/>
          </a:solidFill>
          <a:latin typeface="Raleway" panose="020B0604020202020204" charset="0"/>
          <a:ea typeface="+mn-ea"/>
          <a:cs typeface="+mn-cs"/>
        </a:defRPr>
      </a:lvl1pPr>
      <a:lvl2pPr marL="717550" indent="-2603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anose="020B060402020202020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5.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6.xml"/><Relationship Id="rId1" Type="http://schemas.openxmlformats.org/officeDocument/2006/relationships/tags" Target="../tags/tag2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8.xml"/><Relationship Id="rId1" Type="http://schemas.openxmlformats.org/officeDocument/2006/relationships/tags" Target="../tags/tag2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chart" Target="../charts/chart2.xml"/><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tags" Target="../tags/tag3.xml"/><Relationship Id="rId7" Type="http://schemas.openxmlformats.org/officeDocument/2006/relationships/image" Target="../media/image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tags" Target="../tags/tag5.xml"/><Relationship Id="rId4"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7.xml"/><Relationship Id="rId7" Type="http://schemas.openxmlformats.org/officeDocument/2006/relationships/image" Target="../media/image44.png"/><Relationship Id="rId2" Type="http://schemas.openxmlformats.org/officeDocument/2006/relationships/slideLayout" Target="../slideLayouts/slideLayout5.xml"/><Relationship Id="rId1" Type="http://schemas.openxmlformats.org/officeDocument/2006/relationships/tags" Target="../tags/tag31.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3.xml"/><Relationship Id="rId1" Type="http://schemas.openxmlformats.org/officeDocument/2006/relationships/tags" Target="../tags/tag3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chart" Target="../charts/chart3.xml"/><Relationship Id="rId4"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hyperlink" Target="https://www.lacsq.org/dossiers/elections-federales-2025-une-analyse-comparative/" TargetMode="External"/><Relationship Id="rId4" Type="http://schemas.openxmlformats.org/officeDocument/2006/relationships/hyperlink" Target="https://areq.lacsq.org/que-pensent-les-partis-federaux-des-enjeux-des-personnes-ainees/2025/04/"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9.xml"/><Relationship Id="rId1" Type="http://schemas.openxmlformats.org/officeDocument/2006/relationships/tags" Target="../tags/tag38.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hyperlink" Target="https://iris-recherche.qc.ca/blogue/etat-finances-publiques-et-secteur-public/composition-gouvernement/" TargetMode="External"/><Relationship Id="rId5" Type="http://schemas.openxmlformats.org/officeDocument/2006/relationships/image" Target="../media/image59.jpe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2.xml"/><Relationship Id="rId1" Type="http://schemas.openxmlformats.org/officeDocument/2006/relationships/tags" Target="../tags/tag4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64.png"/><Relationship Id="rId4"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oecd.org/fr/publications/enquete-de-l-ocde-sur-les-determinants-de-la-confiance-dans-les-institutions-publiques-resultats-2024_80ddd09b-fr.html" TargetMode="Externa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tags" Target="../tags/tag47.xml"/><Relationship Id="rId4"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tags" Target="../tags/tag49.xml"/><Relationship Id="rId4"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3" Type="http://schemas.openxmlformats.org/officeDocument/2006/relationships/hyperlink" Target="mailto:villeneuve.marie-sophie@lacsq.org"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xml"/><Relationship Id="rId1" Type="http://schemas.openxmlformats.org/officeDocument/2006/relationships/tags" Target="../tags/tag10.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14.xml"/><Relationship Id="rId7"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10" Type="http://schemas.openxmlformats.org/officeDocument/2006/relationships/image" Target="../media/image9.png"/><Relationship Id="rId4" Type="http://schemas.openxmlformats.org/officeDocument/2006/relationships/tags" Target="../tags/tag15.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C18155-FA5F-5252-BABB-1F69BD2142A2}"/>
              </a:ext>
            </a:extLst>
          </p:cNvPr>
          <p:cNvSpPr>
            <a:spLocks noGrp="1"/>
          </p:cNvSpPr>
          <p:nvPr>
            <p:ph type="ctrTitle"/>
          </p:nvPr>
        </p:nvSpPr>
        <p:spPr>
          <a:xfrm>
            <a:off x="1524000" y="3051773"/>
            <a:ext cx="9144000" cy="1603235"/>
          </a:xfrm>
        </p:spPr>
        <p:txBody>
          <a:bodyPr>
            <a:normAutofit/>
          </a:bodyPr>
          <a:lstStyle/>
          <a:p>
            <a:r>
              <a:rPr lang="fr-CA" dirty="0"/>
              <a:t>La démocratie d’aujourd’hui: état des lieux</a:t>
            </a:r>
          </a:p>
        </p:txBody>
      </p:sp>
      <p:sp>
        <p:nvSpPr>
          <p:cNvPr id="3" name="Sous-titre 2">
            <a:extLst>
              <a:ext uri="{FF2B5EF4-FFF2-40B4-BE49-F238E27FC236}">
                <a16:creationId xmlns:a16="http://schemas.microsoft.com/office/drawing/2014/main" id="{62A2F3AC-843D-6CE7-D1F9-44CE78841BB1}"/>
              </a:ext>
            </a:extLst>
          </p:cNvPr>
          <p:cNvSpPr>
            <a:spLocks noGrp="1"/>
          </p:cNvSpPr>
          <p:nvPr>
            <p:ph type="subTitle" idx="1"/>
          </p:nvPr>
        </p:nvSpPr>
        <p:spPr>
          <a:xfrm>
            <a:off x="1524000" y="4655009"/>
            <a:ext cx="9144000" cy="1210209"/>
          </a:xfrm>
        </p:spPr>
        <p:txBody>
          <a:bodyPr/>
          <a:lstStyle/>
          <a:p>
            <a:r>
              <a:rPr lang="fr-CA"/>
              <a:t>AREQ </a:t>
            </a:r>
            <a:r>
              <a:rPr lang="fr-CA" dirty="0"/>
              <a:t>région Île de Montréal </a:t>
            </a:r>
          </a:p>
          <a:p>
            <a:r>
              <a:rPr lang="fr-CA" dirty="0"/>
              <a:t>16 avril 2025</a:t>
            </a:r>
          </a:p>
        </p:txBody>
      </p:sp>
    </p:spTree>
    <p:extLst>
      <p:ext uri="{BB962C8B-B14F-4D97-AF65-F5344CB8AC3E}">
        <p14:creationId xmlns:p14="http://schemas.microsoft.com/office/powerpoint/2010/main" val="3356083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A3CBAA3-89EC-B768-E3D4-4157248E650A}"/>
              </a:ext>
            </a:extLst>
          </p:cNvPr>
          <p:cNvPicPr>
            <a:picLocks noChangeAspect="1"/>
          </p:cNvPicPr>
          <p:nvPr/>
        </p:nvPicPr>
        <p:blipFill>
          <a:blip r:embed="rId4"/>
          <a:stretch>
            <a:fillRect/>
          </a:stretch>
        </p:blipFill>
        <p:spPr>
          <a:xfrm>
            <a:off x="3943145" y="1961950"/>
            <a:ext cx="8068172" cy="4059317"/>
          </a:xfrm>
          <a:prstGeom prst="rect">
            <a:avLst/>
          </a:prstGeom>
        </p:spPr>
      </p:pic>
      <p:graphicFrame>
        <p:nvGraphicFramePr>
          <p:cNvPr id="19" name="Tableau 18">
            <a:extLst>
              <a:ext uri="{FF2B5EF4-FFF2-40B4-BE49-F238E27FC236}">
                <a16:creationId xmlns:a16="http://schemas.microsoft.com/office/drawing/2014/main" id="{AB8450EA-23F4-6069-602D-78D58B08C5A8}"/>
              </a:ext>
            </a:extLst>
          </p:cNvPr>
          <p:cNvGraphicFramePr>
            <a:graphicFrameLocks noGrp="1"/>
          </p:cNvGraphicFramePr>
          <p:nvPr>
            <p:extLst>
              <p:ext uri="{D42A27DB-BD31-4B8C-83A1-F6EECF244321}">
                <p14:modId xmlns:p14="http://schemas.microsoft.com/office/powerpoint/2010/main" val="1532351355"/>
              </p:ext>
            </p:extLst>
          </p:nvPr>
        </p:nvGraphicFramePr>
        <p:xfrm>
          <a:off x="180683" y="2101933"/>
          <a:ext cx="4403192" cy="4895528"/>
        </p:xfrm>
        <a:graphic>
          <a:graphicData uri="http://schemas.openxmlformats.org/drawingml/2006/table">
            <a:tbl>
              <a:tblPr>
                <a:tableStyleId>{5C22544A-7EE6-4342-B048-85BDC9FD1C3A}</a:tableStyleId>
              </a:tblPr>
              <a:tblGrid>
                <a:gridCol w="1764513">
                  <a:extLst>
                    <a:ext uri="{9D8B030D-6E8A-4147-A177-3AD203B41FA5}">
                      <a16:colId xmlns:a16="http://schemas.microsoft.com/office/drawing/2014/main" val="403110220"/>
                    </a:ext>
                  </a:extLst>
                </a:gridCol>
                <a:gridCol w="1501107">
                  <a:extLst>
                    <a:ext uri="{9D8B030D-6E8A-4147-A177-3AD203B41FA5}">
                      <a16:colId xmlns:a16="http://schemas.microsoft.com/office/drawing/2014/main" val="1525106061"/>
                    </a:ext>
                  </a:extLst>
                </a:gridCol>
                <a:gridCol w="1137572">
                  <a:extLst>
                    <a:ext uri="{9D8B030D-6E8A-4147-A177-3AD203B41FA5}">
                      <a16:colId xmlns:a16="http://schemas.microsoft.com/office/drawing/2014/main" val="3528199294"/>
                    </a:ext>
                  </a:extLst>
                </a:gridCol>
              </a:tblGrid>
              <a:tr h="1024574">
                <a:tc>
                  <a:txBody>
                    <a:bodyPr/>
                    <a:lstStyle/>
                    <a:p>
                      <a:pPr algn="l" fontAlgn="t"/>
                      <a:endParaRPr lang="fr-CA" sz="2000" b="1" i="0" u="none" strike="noStrike" dirty="0">
                        <a:solidFill>
                          <a:srgbClr val="000000"/>
                        </a:solidFill>
                        <a:effectLst/>
                        <a:latin typeface="Aptos" panose="020B0004020202020204" pitchFamily="34" charset="0"/>
                      </a:endParaRPr>
                    </a:p>
                  </a:txBody>
                  <a:tcPr marL="6350" marR="6350" marT="6350" marB="0">
                    <a:noFill/>
                  </a:tcPr>
                </a:tc>
                <a:tc>
                  <a:txBody>
                    <a:bodyPr/>
                    <a:lstStyle/>
                    <a:p>
                      <a:pPr algn="l" fontAlgn="t"/>
                      <a:r>
                        <a:rPr lang="fr-CA" sz="2000" b="1" u="none" strike="noStrike" dirty="0">
                          <a:effectLst/>
                          <a:latin typeface="Aptos" panose="020B0004020202020204" pitchFamily="34" charset="0"/>
                        </a:rPr>
                        <a:t>Nombre de pays</a:t>
                      </a:r>
                      <a:endParaRPr lang="fr-CA" sz="2000" b="1" i="0" u="none" strike="noStrike" dirty="0">
                        <a:solidFill>
                          <a:srgbClr val="000000"/>
                        </a:solidFill>
                        <a:effectLst/>
                        <a:latin typeface="Aptos" panose="020B0004020202020204" pitchFamily="34" charset="0"/>
                      </a:endParaRPr>
                    </a:p>
                  </a:txBody>
                  <a:tcPr marL="6350" marR="6350" marT="6350" marB="0">
                    <a:noFill/>
                  </a:tcPr>
                </a:tc>
                <a:tc>
                  <a:txBody>
                    <a:bodyPr/>
                    <a:lstStyle/>
                    <a:p>
                      <a:pPr algn="l" fontAlgn="t"/>
                      <a:r>
                        <a:rPr lang="fr-CA" sz="2000" b="1" u="none" strike="noStrike" dirty="0">
                          <a:effectLst/>
                          <a:latin typeface="Aptos" panose="020B0004020202020204" pitchFamily="34" charset="0"/>
                        </a:rPr>
                        <a:t>% de pays</a:t>
                      </a:r>
                      <a:endParaRPr lang="fr-CA" sz="2000" b="1" i="0" u="none" strike="noStrike" dirty="0">
                        <a:solidFill>
                          <a:srgbClr val="000000"/>
                        </a:solidFill>
                        <a:effectLst/>
                        <a:latin typeface="Aptos" panose="020B0004020202020204" pitchFamily="34" charset="0"/>
                      </a:endParaRPr>
                    </a:p>
                  </a:txBody>
                  <a:tcPr marL="6350" marR="6350" marT="6350" marB="0">
                    <a:noFill/>
                  </a:tcPr>
                </a:tc>
                <a:extLst>
                  <a:ext uri="{0D108BD9-81ED-4DB2-BD59-A6C34878D82A}">
                    <a16:rowId xmlns:a16="http://schemas.microsoft.com/office/drawing/2014/main" val="1874787808"/>
                  </a:ext>
                </a:extLst>
              </a:tr>
              <a:tr h="1024574">
                <a:tc>
                  <a:txBody>
                    <a:bodyPr/>
                    <a:lstStyle/>
                    <a:p>
                      <a:pPr algn="l" fontAlgn="t"/>
                      <a:r>
                        <a:rPr lang="fr-CA" sz="2000" b="1" u="none" strike="noStrike" dirty="0">
                          <a:effectLst/>
                          <a:latin typeface="Aptos" panose="020B0004020202020204" pitchFamily="34" charset="0"/>
                        </a:rPr>
                        <a:t>Démocraties complètes</a:t>
                      </a:r>
                      <a:endParaRPr lang="fr-CA" sz="2000" b="1" i="0" u="none" strike="noStrike" dirty="0">
                        <a:solidFill>
                          <a:srgbClr val="000000"/>
                        </a:solidFill>
                        <a:effectLst/>
                        <a:latin typeface="Aptos" panose="020B0004020202020204" pitchFamily="34" charset="0"/>
                      </a:endParaRPr>
                    </a:p>
                  </a:txBody>
                  <a:tcPr marL="6350" marR="6350" marT="6350" marB="0">
                    <a:noFill/>
                  </a:tcPr>
                </a:tc>
                <a:tc>
                  <a:txBody>
                    <a:bodyPr/>
                    <a:lstStyle/>
                    <a:p>
                      <a:pPr algn="l" fontAlgn="t"/>
                      <a:r>
                        <a:rPr lang="fr-CA" sz="2400" b="1" u="none" strike="noStrike" dirty="0">
                          <a:solidFill>
                            <a:srgbClr val="1F2E7A"/>
                          </a:solidFill>
                          <a:effectLst/>
                          <a:latin typeface="Aptos" panose="020B0004020202020204" pitchFamily="34" charset="0"/>
                        </a:rPr>
                        <a:t>25</a:t>
                      </a:r>
                      <a:endParaRPr lang="fr-CA" sz="2400" b="1" i="0" u="none" strike="noStrike" dirty="0">
                        <a:solidFill>
                          <a:srgbClr val="1F2E7A"/>
                        </a:solidFill>
                        <a:effectLst/>
                        <a:latin typeface="Aptos" panose="020B0004020202020204" pitchFamily="34" charset="0"/>
                      </a:endParaRPr>
                    </a:p>
                  </a:txBody>
                  <a:tcPr marL="6350" marR="6350" marT="6350" marB="0">
                    <a:noFill/>
                  </a:tcPr>
                </a:tc>
                <a:tc>
                  <a:txBody>
                    <a:bodyPr/>
                    <a:lstStyle/>
                    <a:p>
                      <a:pPr algn="l" fontAlgn="t"/>
                      <a:r>
                        <a:rPr lang="fr-CA" sz="2400" b="1" u="none" strike="noStrike" dirty="0">
                          <a:solidFill>
                            <a:srgbClr val="1F2E7A"/>
                          </a:solidFill>
                          <a:effectLst/>
                          <a:latin typeface="Aptos" panose="020B0004020202020204" pitchFamily="34" charset="0"/>
                        </a:rPr>
                        <a:t>15%</a:t>
                      </a:r>
                      <a:endParaRPr lang="fr-CA" sz="2400" b="1" i="0" u="none" strike="noStrike" dirty="0">
                        <a:solidFill>
                          <a:srgbClr val="1F2E7A"/>
                        </a:solidFill>
                        <a:effectLst/>
                        <a:latin typeface="Aptos" panose="020B0004020202020204" pitchFamily="34" charset="0"/>
                      </a:endParaRPr>
                    </a:p>
                  </a:txBody>
                  <a:tcPr marL="6350" marR="6350" marT="6350" marB="0">
                    <a:noFill/>
                  </a:tcPr>
                </a:tc>
                <a:extLst>
                  <a:ext uri="{0D108BD9-81ED-4DB2-BD59-A6C34878D82A}">
                    <a16:rowId xmlns:a16="http://schemas.microsoft.com/office/drawing/2014/main" val="1324355146"/>
                  </a:ext>
                </a:extLst>
              </a:tr>
              <a:tr h="1024574">
                <a:tc>
                  <a:txBody>
                    <a:bodyPr/>
                    <a:lstStyle/>
                    <a:p>
                      <a:pPr algn="l" fontAlgn="t"/>
                      <a:r>
                        <a:rPr lang="fr-CA" sz="2000" b="1" u="none" strike="noStrike" dirty="0">
                          <a:effectLst/>
                          <a:latin typeface="Aptos" panose="020B0004020202020204" pitchFamily="34" charset="0"/>
                        </a:rPr>
                        <a:t>Démocraties défaillantes</a:t>
                      </a:r>
                      <a:endParaRPr lang="fr-CA" sz="2000" b="1" i="0" u="none" strike="noStrike" dirty="0">
                        <a:solidFill>
                          <a:srgbClr val="000000"/>
                        </a:solidFill>
                        <a:effectLst/>
                        <a:latin typeface="Aptos" panose="020B0004020202020204" pitchFamily="34" charset="0"/>
                      </a:endParaRPr>
                    </a:p>
                  </a:txBody>
                  <a:tcPr marL="6350" marR="6350" marT="6350" marB="0">
                    <a:noFill/>
                  </a:tcPr>
                </a:tc>
                <a:tc>
                  <a:txBody>
                    <a:bodyPr/>
                    <a:lstStyle/>
                    <a:p>
                      <a:pPr algn="l" fontAlgn="t"/>
                      <a:r>
                        <a:rPr lang="fr-CA" sz="2400" b="1" u="none" strike="noStrike" dirty="0">
                          <a:solidFill>
                            <a:srgbClr val="4871A8"/>
                          </a:solidFill>
                          <a:effectLst/>
                          <a:latin typeface="Aptos" panose="020B0004020202020204" pitchFamily="34" charset="0"/>
                        </a:rPr>
                        <a:t>46</a:t>
                      </a:r>
                      <a:endParaRPr lang="fr-CA" sz="2400" b="1" i="0" u="none" strike="noStrike" dirty="0">
                        <a:solidFill>
                          <a:srgbClr val="4871A8"/>
                        </a:solidFill>
                        <a:effectLst/>
                        <a:latin typeface="Aptos" panose="020B0004020202020204" pitchFamily="34" charset="0"/>
                      </a:endParaRPr>
                    </a:p>
                  </a:txBody>
                  <a:tcPr marL="6350" marR="6350" marT="6350" marB="0">
                    <a:noFill/>
                  </a:tcPr>
                </a:tc>
                <a:tc>
                  <a:txBody>
                    <a:bodyPr/>
                    <a:lstStyle/>
                    <a:p>
                      <a:pPr algn="l" fontAlgn="t"/>
                      <a:r>
                        <a:rPr lang="fr-CA" sz="2400" b="1" u="none" strike="noStrike" dirty="0">
                          <a:solidFill>
                            <a:srgbClr val="4871A8"/>
                          </a:solidFill>
                          <a:effectLst/>
                          <a:latin typeface="Aptos" panose="020B0004020202020204" pitchFamily="34" charset="0"/>
                        </a:rPr>
                        <a:t>27,5%</a:t>
                      </a:r>
                      <a:endParaRPr lang="fr-CA" sz="2400" b="1" i="0" u="none" strike="noStrike" dirty="0">
                        <a:solidFill>
                          <a:srgbClr val="4871A8"/>
                        </a:solidFill>
                        <a:effectLst/>
                        <a:latin typeface="Aptos" panose="020B0004020202020204" pitchFamily="34" charset="0"/>
                      </a:endParaRPr>
                    </a:p>
                  </a:txBody>
                  <a:tcPr marL="6350" marR="6350" marT="6350" marB="0">
                    <a:noFill/>
                  </a:tcPr>
                </a:tc>
                <a:extLst>
                  <a:ext uri="{0D108BD9-81ED-4DB2-BD59-A6C34878D82A}">
                    <a16:rowId xmlns:a16="http://schemas.microsoft.com/office/drawing/2014/main" val="3941946805"/>
                  </a:ext>
                </a:extLst>
              </a:tr>
              <a:tr h="910903">
                <a:tc>
                  <a:txBody>
                    <a:bodyPr/>
                    <a:lstStyle/>
                    <a:p>
                      <a:pPr algn="l" fontAlgn="t"/>
                      <a:r>
                        <a:rPr lang="fr-CA" sz="2000" b="1" u="none" strike="noStrike">
                          <a:effectLst/>
                          <a:latin typeface="Aptos" panose="020B0004020202020204" pitchFamily="34" charset="0"/>
                        </a:rPr>
                        <a:t>Régimes hybrides</a:t>
                      </a:r>
                      <a:endParaRPr lang="fr-CA" sz="2000" b="1" i="0" u="none" strike="noStrike">
                        <a:solidFill>
                          <a:srgbClr val="000000"/>
                        </a:solidFill>
                        <a:effectLst/>
                        <a:latin typeface="Aptos" panose="020B0004020202020204" pitchFamily="34" charset="0"/>
                      </a:endParaRPr>
                    </a:p>
                  </a:txBody>
                  <a:tcPr marL="6350" marR="6350" marT="6350" marB="0">
                    <a:noFill/>
                  </a:tcPr>
                </a:tc>
                <a:tc>
                  <a:txBody>
                    <a:bodyPr/>
                    <a:lstStyle/>
                    <a:p>
                      <a:pPr algn="l" fontAlgn="t"/>
                      <a:r>
                        <a:rPr lang="fr-CA" sz="2400" b="1" u="none" strike="noStrike" dirty="0">
                          <a:solidFill>
                            <a:srgbClr val="CC9700"/>
                          </a:solidFill>
                          <a:effectLst/>
                          <a:latin typeface="Aptos" panose="020B0004020202020204" pitchFamily="34" charset="0"/>
                        </a:rPr>
                        <a:t>36</a:t>
                      </a:r>
                      <a:endParaRPr lang="fr-CA" sz="2400" b="1" i="0" u="none" strike="noStrike" dirty="0">
                        <a:solidFill>
                          <a:srgbClr val="CC9700"/>
                        </a:solidFill>
                        <a:effectLst/>
                        <a:latin typeface="Aptos" panose="020B0004020202020204" pitchFamily="34" charset="0"/>
                      </a:endParaRPr>
                    </a:p>
                  </a:txBody>
                  <a:tcPr marL="6350" marR="6350" marT="6350" marB="0">
                    <a:noFill/>
                  </a:tcPr>
                </a:tc>
                <a:tc>
                  <a:txBody>
                    <a:bodyPr/>
                    <a:lstStyle/>
                    <a:p>
                      <a:pPr algn="l" fontAlgn="t"/>
                      <a:r>
                        <a:rPr lang="fr-CA" sz="2400" b="1" u="none" strike="noStrike" dirty="0">
                          <a:solidFill>
                            <a:srgbClr val="CC9700"/>
                          </a:solidFill>
                          <a:effectLst/>
                          <a:latin typeface="Aptos" panose="020B0004020202020204" pitchFamily="34" charset="0"/>
                        </a:rPr>
                        <a:t>21,6%</a:t>
                      </a:r>
                      <a:endParaRPr lang="fr-CA" sz="2400" b="1" i="0" u="none" strike="noStrike" dirty="0">
                        <a:solidFill>
                          <a:srgbClr val="CC9700"/>
                        </a:solidFill>
                        <a:effectLst/>
                        <a:latin typeface="Aptos" panose="020B0004020202020204" pitchFamily="34" charset="0"/>
                      </a:endParaRPr>
                    </a:p>
                  </a:txBody>
                  <a:tcPr marL="6350" marR="6350" marT="6350" marB="0">
                    <a:noFill/>
                  </a:tcPr>
                </a:tc>
                <a:extLst>
                  <a:ext uri="{0D108BD9-81ED-4DB2-BD59-A6C34878D82A}">
                    <a16:rowId xmlns:a16="http://schemas.microsoft.com/office/drawing/2014/main" val="2875346236"/>
                  </a:ext>
                </a:extLst>
              </a:tr>
              <a:tr h="910903">
                <a:tc>
                  <a:txBody>
                    <a:bodyPr/>
                    <a:lstStyle/>
                    <a:p>
                      <a:pPr algn="l" fontAlgn="t"/>
                      <a:r>
                        <a:rPr lang="fr-CA" sz="2000" b="1" u="none" strike="noStrike" dirty="0">
                          <a:effectLst/>
                          <a:latin typeface="Aptos" panose="020B0004020202020204" pitchFamily="34" charset="0"/>
                        </a:rPr>
                        <a:t>Régimes autoritaires</a:t>
                      </a:r>
                      <a:endParaRPr lang="fr-CA" sz="2000" b="1" i="0" u="none" strike="noStrike" dirty="0">
                        <a:solidFill>
                          <a:srgbClr val="000000"/>
                        </a:solidFill>
                        <a:effectLst/>
                        <a:latin typeface="Aptos" panose="020B0004020202020204" pitchFamily="34" charset="0"/>
                      </a:endParaRPr>
                    </a:p>
                  </a:txBody>
                  <a:tcPr marL="6350" marR="6350" marT="6350" marB="0">
                    <a:noFill/>
                  </a:tcPr>
                </a:tc>
                <a:tc>
                  <a:txBody>
                    <a:bodyPr/>
                    <a:lstStyle/>
                    <a:p>
                      <a:pPr algn="l" fontAlgn="t"/>
                      <a:r>
                        <a:rPr lang="fr-CA" sz="2400" b="1" u="none" strike="noStrike" dirty="0">
                          <a:solidFill>
                            <a:srgbClr val="AF1812"/>
                          </a:solidFill>
                          <a:effectLst/>
                          <a:latin typeface="Aptos" panose="020B0004020202020204" pitchFamily="34" charset="0"/>
                        </a:rPr>
                        <a:t>60</a:t>
                      </a:r>
                      <a:endParaRPr lang="fr-CA" sz="2400" b="1" i="0" u="none" strike="noStrike" dirty="0">
                        <a:solidFill>
                          <a:srgbClr val="AF1812"/>
                        </a:solidFill>
                        <a:effectLst/>
                        <a:latin typeface="Aptos" panose="020B0004020202020204" pitchFamily="34" charset="0"/>
                      </a:endParaRPr>
                    </a:p>
                  </a:txBody>
                  <a:tcPr marL="6350" marR="6350" marT="6350" marB="0">
                    <a:noFill/>
                  </a:tcPr>
                </a:tc>
                <a:tc>
                  <a:txBody>
                    <a:bodyPr/>
                    <a:lstStyle/>
                    <a:p>
                      <a:pPr algn="l" fontAlgn="t"/>
                      <a:r>
                        <a:rPr lang="fr-CA" sz="2400" b="1" u="none" strike="noStrike" dirty="0">
                          <a:solidFill>
                            <a:srgbClr val="AF1812"/>
                          </a:solidFill>
                          <a:effectLst/>
                          <a:latin typeface="Aptos" panose="020B0004020202020204" pitchFamily="34" charset="0"/>
                        </a:rPr>
                        <a:t>35,9%</a:t>
                      </a:r>
                      <a:endParaRPr lang="fr-CA" sz="2400" b="1" i="0" u="none" strike="noStrike" dirty="0">
                        <a:solidFill>
                          <a:srgbClr val="AF1812"/>
                        </a:solidFill>
                        <a:effectLst/>
                        <a:latin typeface="Aptos" panose="020B0004020202020204" pitchFamily="34" charset="0"/>
                      </a:endParaRPr>
                    </a:p>
                  </a:txBody>
                  <a:tcPr marL="6350" marR="6350" marT="6350" marB="0">
                    <a:noFill/>
                  </a:tcPr>
                </a:tc>
                <a:extLst>
                  <a:ext uri="{0D108BD9-81ED-4DB2-BD59-A6C34878D82A}">
                    <a16:rowId xmlns:a16="http://schemas.microsoft.com/office/drawing/2014/main" val="2646595581"/>
                  </a:ext>
                </a:extLst>
              </a:tr>
            </a:tbl>
          </a:graphicData>
        </a:graphic>
      </p:graphicFrame>
      <p:sp>
        <p:nvSpPr>
          <p:cNvPr id="17" name="Titre 16">
            <a:extLst>
              <a:ext uri="{FF2B5EF4-FFF2-40B4-BE49-F238E27FC236}">
                <a16:creationId xmlns:a16="http://schemas.microsoft.com/office/drawing/2014/main" id="{BAECE040-7639-4DE7-8B2E-0E9C24DC1FF4}"/>
              </a:ext>
            </a:extLst>
          </p:cNvPr>
          <p:cNvSpPr>
            <a:spLocks noGrp="1"/>
          </p:cNvSpPr>
          <p:nvPr>
            <p:ph type="title"/>
            <p:custDataLst>
              <p:tags r:id="rId1"/>
            </p:custDataLst>
          </p:nvPr>
        </p:nvSpPr>
        <p:spPr>
          <a:xfrm>
            <a:off x="838200" y="188006"/>
            <a:ext cx="10515600" cy="897844"/>
          </a:xfrm>
        </p:spPr>
        <p:txBody>
          <a:bodyPr>
            <a:normAutofit/>
          </a:bodyPr>
          <a:lstStyle/>
          <a:p>
            <a:r>
              <a:rPr lang="fr-CA" b="1" dirty="0">
                <a:latin typeface="Arial" panose="020B0604020202020204" pitchFamily="34" charset="0"/>
                <a:cs typeface="Arial" panose="020B0604020202020204" pitchFamily="34" charset="0"/>
              </a:rPr>
              <a:t>L’indice de démocratie 2024</a:t>
            </a:r>
            <a:endParaRPr lang="fr-CA" b="1" i="1" dirty="0">
              <a:latin typeface="Arial" panose="020B0604020202020204" pitchFamily="34" charset="0"/>
              <a:cs typeface="Arial" panose="020B0604020202020204" pitchFamily="34" charset="0"/>
            </a:endParaRPr>
          </a:p>
        </p:txBody>
      </p:sp>
      <p:pic>
        <p:nvPicPr>
          <p:cNvPr id="10" name="Image 9">
            <a:extLst>
              <a:ext uri="{FF2B5EF4-FFF2-40B4-BE49-F238E27FC236}">
                <a16:creationId xmlns:a16="http://schemas.microsoft.com/office/drawing/2014/main" id="{BC83D75C-A7B4-DAE1-2F66-7DBE3858B215}"/>
              </a:ext>
            </a:extLst>
          </p:cNvPr>
          <p:cNvPicPr>
            <a:picLocks noChangeAspect="1"/>
          </p:cNvPicPr>
          <p:nvPr/>
        </p:nvPicPr>
        <p:blipFill>
          <a:blip r:embed="rId5"/>
          <a:stretch>
            <a:fillRect/>
          </a:stretch>
        </p:blipFill>
        <p:spPr>
          <a:xfrm>
            <a:off x="153709" y="5869166"/>
            <a:ext cx="1448002" cy="295316"/>
          </a:xfrm>
          <a:prstGeom prst="rect">
            <a:avLst/>
          </a:prstGeom>
        </p:spPr>
      </p:pic>
      <p:pic>
        <p:nvPicPr>
          <p:cNvPr id="13" name="Image 12">
            <a:extLst>
              <a:ext uri="{FF2B5EF4-FFF2-40B4-BE49-F238E27FC236}">
                <a16:creationId xmlns:a16="http://schemas.microsoft.com/office/drawing/2014/main" id="{27DF2D19-B792-B7D8-C699-C3C71EFC2106}"/>
              </a:ext>
            </a:extLst>
          </p:cNvPr>
          <p:cNvPicPr>
            <a:picLocks noChangeAspect="1"/>
          </p:cNvPicPr>
          <p:nvPr/>
        </p:nvPicPr>
        <p:blipFill>
          <a:blip r:embed="rId6"/>
          <a:stretch>
            <a:fillRect/>
          </a:stretch>
        </p:blipFill>
        <p:spPr>
          <a:xfrm>
            <a:off x="155774" y="4953180"/>
            <a:ext cx="943107" cy="219106"/>
          </a:xfrm>
          <a:prstGeom prst="rect">
            <a:avLst/>
          </a:prstGeom>
        </p:spPr>
      </p:pic>
      <p:pic>
        <p:nvPicPr>
          <p:cNvPr id="15" name="Image 14">
            <a:extLst>
              <a:ext uri="{FF2B5EF4-FFF2-40B4-BE49-F238E27FC236}">
                <a16:creationId xmlns:a16="http://schemas.microsoft.com/office/drawing/2014/main" id="{76DA02B0-7D17-5A08-EBDC-C7FAC62CBDA5}"/>
              </a:ext>
            </a:extLst>
          </p:cNvPr>
          <p:cNvPicPr>
            <a:picLocks noChangeAspect="1"/>
          </p:cNvPicPr>
          <p:nvPr/>
        </p:nvPicPr>
        <p:blipFill>
          <a:blip r:embed="rId7"/>
          <a:stretch>
            <a:fillRect/>
          </a:stretch>
        </p:blipFill>
        <p:spPr>
          <a:xfrm>
            <a:off x="180682" y="3954878"/>
            <a:ext cx="971686" cy="228632"/>
          </a:xfrm>
          <a:prstGeom prst="rect">
            <a:avLst/>
          </a:prstGeom>
        </p:spPr>
      </p:pic>
      <p:pic>
        <p:nvPicPr>
          <p:cNvPr id="18" name="Image 17">
            <a:extLst>
              <a:ext uri="{FF2B5EF4-FFF2-40B4-BE49-F238E27FC236}">
                <a16:creationId xmlns:a16="http://schemas.microsoft.com/office/drawing/2014/main" id="{550651D1-B0CF-20C4-BC5F-70F29965D1A9}"/>
              </a:ext>
            </a:extLst>
          </p:cNvPr>
          <p:cNvPicPr>
            <a:picLocks noChangeAspect="1"/>
          </p:cNvPicPr>
          <p:nvPr/>
        </p:nvPicPr>
        <p:blipFill>
          <a:blip r:embed="rId8"/>
          <a:stretch>
            <a:fillRect/>
          </a:stretch>
        </p:blipFill>
        <p:spPr>
          <a:xfrm>
            <a:off x="180682" y="2903122"/>
            <a:ext cx="952633" cy="228632"/>
          </a:xfrm>
          <a:prstGeom prst="rect">
            <a:avLst/>
          </a:prstGeom>
        </p:spPr>
      </p:pic>
    </p:spTree>
    <p:extLst>
      <p:ext uri="{BB962C8B-B14F-4D97-AF65-F5344CB8AC3E}">
        <p14:creationId xmlns:p14="http://schemas.microsoft.com/office/powerpoint/2010/main" val="3552616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87744B-E978-3297-3781-06FE1D4164A9}"/>
              </a:ext>
            </a:extLst>
          </p:cNvPr>
          <p:cNvSpPr>
            <a:spLocks noGrp="1"/>
          </p:cNvSpPr>
          <p:nvPr>
            <p:ph type="title"/>
            <p:custDataLst>
              <p:tags r:id="rId1"/>
            </p:custDataLst>
          </p:nvPr>
        </p:nvSpPr>
        <p:spPr/>
        <p:txBody>
          <a:bodyPr/>
          <a:lstStyle/>
          <a:p>
            <a:r>
              <a:rPr lang="fr-CA" b="1" dirty="0">
                <a:latin typeface="Arial" panose="020B0604020202020204" pitchFamily="34" charset="0"/>
                <a:cs typeface="Arial" panose="020B0604020202020204" pitchFamily="34" charset="0"/>
              </a:rPr>
              <a:t>Pourcentage de la population</a:t>
            </a:r>
            <a:endParaRPr lang="fr-CA" dirty="0"/>
          </a:p>
        </p:txBody>
      </p:sp>
      <p:sp>
        <p:nvSpPr>
          <p:cNvPr id="4" name="Espace réservé du contenu 3">
            <a:extLst>
              <a:ext uri="{FF2B5EF4-FFF2-40B4-BE49-F238E27FC236}">
                <a16:creationId xmlns:a16="http://schemas.microsoft.com/office/drawing/2014/main" id="{6C84B48D-A193-4846-5F04-65166DF4B900}"/>
              </a:ext>
            </a:extLst>
          </p:cNvPr>
          <p:cNvSpPr>
            <a:spLocks noGrp="1"/>
          </p:cNvSpPr>
          <p:nvPr>
            <p:ph idx="1"/>
          </p:nvPr>
        </p:nvSpPr>
        <p:spPr>
          <a:xfrm>
            <a:off x="7184571" y="1825625"/>
            <a:ext cx="4548249" cy="4351338"/>
          </a:xfrm>
        </p:spPr>
        <p:txBody>
          <a:bodyPr/>
          <a:lstStyle/>
          <a:p>
            <a:pPr>
              <a:spcBef>
                <a:spcPts val="2400"/>
              </a:spcBef>
            </a:pPr>
            <a:r>
              <a:rPr lang="fr-CA" b="1" dirty="0"/>
              <a:t>45%</a:t>
            </a:r>
            <a:r>
              <a:rPr lang="fr-CA" dirty="0"/>
              <a:t> de la population mondiale vit dans une démocratie.</a:t>
            </a:r>
          </a:p>
          <a:p>
            <a:pPr>
              <a:spcBef>
                <a:spcPts val="2400"/>
              </a:spcBef>
            </a:pPr>
            <a:r>
              <a:rPr lang="fr-CA" b="1" dirty="0"/>
              <a:t>55%</a:t>
            </a:r>
            <a:r>
              <a:rPr lang="fr-CA" dirty="0"/>
              <a:t> vit dans un régime hybride ou autoritaire</a:t>
            </a:r>
          </a:p>
        </p:txBody>
      </p:sp>
      <p:graphicFrame>
        <p:nvGraphicFramePr>
          <p:cNvPr id="5" name="Graphique 4">
            <a:extLst>
              <a:ext uri="{FF2B5EF4-FFF2-40B4-BE49-F238E27FC236}">
                <a16:creationId xmlns:a16="http://schemas.microsoft.com/office/drawing/2014/main" id="{4323939D-8E46-0227-D307-94C17912225E}"/>
              </a:ext>
            </a:extLst>
          </p:cNvPr>
          <p:cNvGraphicFramePr>
            <a:graphicFrameLocks/>
          </p:cNvGraphicFramePr>
          <p:nvPr>
            <p:extLst>
              <p:ext uri="{D42A27DB-BD31-4B8C-83A1-F6EECF244321}">
                <p14:modId xmlns:p14="http://schemas.microsoft.com/office/powerpoint/2010/main" val="2344432769"/>
              </p:ext>
            </p:extLst>
          </p:nvPr>
        </p:nvGraphicFramePr>
        <p:xfrm>
          <a:off x="-166254" y="1412194"/>
          <a:ext cx="8091447" cy="5257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31432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ADEE6F-ACEA-CBFF-EB0B-F529F9BE37BC}"/>
              </a:ext>
            </a:extLst>
          </p:cNvPr>
          <p:cNvSpPr>
            <a:spLocks noGrp="1"/>
          </p:cNvSpPr>
          <p:nvPr>
            <p:ph type="title"/>
          </p:nvPr>
        </p:nvSpPr>
        <p:spPr/>
        <p:txBody>
          <a:bodyPr/>
          <a:lstStyle/>
          <a:p>
            <a:r>
              <a:rPr lang="fr-CA" dirty="0"/>
              <a:t>Les 10 pays en tête du classement</a:t>
            </a:r>
          </a:p>
        </p:txBody>
      </p:sp>
      <p:sp>
        <p:nvSpPr>
          <p:cNvPr id="3" name="Espace réservé du contenu 2">
            <a:extLst>
              <a:ext uri="{FF2B5EF4-FFF2-40B4-BE49-F238E27FC236}">
                <a16:creationId xmlns:a16="http://schemas.microsoft.com/office/drawing/2014/main" id="{FC7FA252-0A4A-0749-A01E-28A511CDA4D6}"/>
              </a:ext>
            </a:extLst>
          </p:cNvPr>
          <p:cNvSpPr>
            <a:spLocks noGrp="1"/>
          </p:cNvSpPr>
          <p:nvPr>
            <p:ph idx="1"/>
          </p:nvPr>
        </p:nvSpPr>
        <p:spPr>
          <a:xfrm>
            <a:off x="4280170" y="1478604"/>
            <a:ext cx="7073630" cy="5016292"/>
          </a:xfrm>
        </p:spPr>
        <p:txBody>
          <a:bodyPr>
            <a:noAutofit/>
          </a:bodyPr>
          <a:lstStyle/>
          <a:p>
            <a:pPr marL="514350" indent="-514350">
              <a:buFont typeface="+mj-lt"/>
              <a:buAutoNum type="arabicPeriod"/>
            </a:pPr>
            <a:r>
              <a:rPr lang="fr-CA" dirty="0"/>
              <a:t>Norvège</a:t>
            </a:r>
          </a:p>
          <a:p>
            <a:pPr marL="514350" indent="-514350">
              <a:buFont typeface="+mj-lt"/>
              <a:buAutoNum type="arabicPeriod"/>
            </a:pPr>
            <a:r>
              <a:rPr lang="fr-CA" dirty="0"/>
              <a:t>Nouvelle-Zélande</a:t>
            </a:r>
          </a:p>
          <a:p>
            <a:pPr marL="514350" indent="-514350">
              <a:buFont typeface="+mj-lt"/>
              <a:buAutoNum type="arabicPeriod"/>
            </a:pPr>
            <a:r>
              <a:rPr lang="fr-CA" dirty="0"/>
              <a:t>Suède</a:t>
            </a:r>
          </a:p>
          <a:p>
            <a:pPr marL="514350" indent="-514350">
              <a:buFont typeface="+mj-lt"/>
              <a:buAutoNum type="arabicPeriod"/>
            </a:pPr>
            <a:r>
              <a:rPr lang="fr-CA" dirty="0"/>
              <a:t>Islande</a:t>
            </a:r>
          </a:p>
          <a:p>
            <a:pPr marL="514350" indent="-514350">
              <a:buFont typeface="+mj-lt"/>
              <a:buAutoNum type="arabicPeriod"/>
            </a:pPr>
            <a:r>
              <a:rPr lang="fr-CA" dirty="0"/>
              <a:t>Suisse</a:t>
            </a:r>
          </a:p>
          <a:p>
            <a:pPr marL="514350" indent="-514350">
              <a:buFont typeface="+mj-lt"/>
              <a:buAutoNum type="arabicPeriod"/>
            </a:pPr>
            <a:r>
              <a:rPr lang="fr-CA" dirty="0"/>
              <a:t>Finlande</a:t>
            </a:r>
          </a:p>
          <a:p>
            <a:pPr marL="514350" indent="-514350">
              <a:buFont typeface="+mj-lt"/>
              <a:buAutoNum type="arabicPeriod"/>
            </a:pPr>
            <a:r>
              <a:rPr lang="fr-CA" dirty="0"/>
              <a:t>Danemark</a:t>
            </a:r>
          </a:p>
          <a:p>
            <a:pPr marL="514350" indent="-514350">
              <a:buFont typeface="+mj-lt"/>
              <a:buAutoNum type="arabicPeriod"/>
            </a:pPr>
            <a:r>
              <a:rPr lang="fr-CA" dirty="0"/>
              <a:t>Irlande</a:t>
            </a:r>
          </a:p>
          <a:p>
            <a:pPr marL="514350" indent="-514350">
              <a:buFont typeface="+mj-lt"/>
              <a:buAutoNum type="arabicPeriod"/>
            </a:pPr>
            <a:r>
              <a:rPr lang="fr-CA" dirty="0"/>
              <a:t>Pays-Bas</a:t>
            </a:r>
          </a:p>
          <a:p>
            <a:pPr marL="514350" indent="-514350">
              <a:buFont typeface="+mj-lt"/>
              <a:buAutoNum type="arabicPeriod"/>
            </a:pPr>
            <a:r>
              <a:rPr lang="fr-CA" dirty="0"/>
              <a:t>Luxembourg</a:t>
            </a:r>
          </a:p>
        </p:txBody>
      </p:sp>
    </p:spTree>
    <p:extLst>
      <p:ext uri="{BB962C8B-B14F-4D97-AF65-F5344CB8AC3E}">
        <p14:creationId xmlns:p14="http://schemas.microsoft.com/office/powerpoint/2010/main" val="3276929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4CD0DF-7789-C557-0C87-C36E866B4D44}"/>
              </a:ext>
            </a:extLst>
          </p:cNvPr>
          <p:cNvSpPr>
            <a:spLocks noGrp="1"/>
          </p:cNvSpPr>
          <p:nvPr>
            <p:ph type="title"/>
            <p:custDataLst>
              <p:tags r:id="rId1"/>
            </p:custDataLst>
          </p:nvPr>
        </p:nvSpPr>
        <p:spPr/>
        <p:txBody>
          <a:bodyPr/>
          <a:lstStyle/>
          <a:p>
            <a:r>
              <a:rPr lang="fr-CA" dirty="0"/>
              <a:t>2. De la démocratie en Amérique du Nord</a:t>
            </a:r>
          </a:p>
        </p:txBody>
      </p:sp>
      <p:sp>
        <p:nvSpPr>
          <p:cNvPr id="3" name="Espace réservé du texte 2">
            <a:extLst>
              <a:ext uri="{FF2B5EF4-FFF2-40B4-BE49-F238E27FC236}">
                <a16:creationId xmlns:a16="http://schemas.microsoft.com/office/drawing/2014/main" id="{448FC096-251B-E17E-B27B-84E6BE7E2D64}"/>
              </a:ext>
            </a:extLst>
          </p:cNvPr>
          <p:cNvSpPr>
            <a:spLocks noGrp="1"/>
          </p:cNvSpPr>
          <p:nvPr>
            <p:ph type="body" idx="1"/>
            <p:custDataLst>
              <p:tags r:id="rId2"/>
            </p:custDataLst>
          </p:nvPr>
        </p:nvSpPr>
        <p:spPr/>
        <p:txBody>
          <a:bodyPr/>
          <a:lstStyle/>
          <a:p>
            <a:endParaRPr lang="fr-CA"/>
          </a:p>
        </p:txBody>
      </p:sp>
    </p:spTree>
    <p:extLst>
      <p:ext uri="{BB962C8B-B14F-4D97-AF65-F5344CB8AC3E}">
        <p14:creationId xmlns:p14="http://schemas.microsoft.com/office/powerpoint/2010/main" val="1049278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04A87-1CE5-637C-51DA-DB9F03B251D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052592F-592F-4005-D22A-26D32D8A9E02}"/>
              </a:ext>
            </a:extLst>
          </p:cNvPr>
          <p:cNvSpPr>
            <a:spLocks noGrp="1"/>
          </p:cNvSpPr>
          <p:nvPr>
            <p:ph type="title"/>
            <p:custDataLst>
              <p:tags r:id="rId1"/>
            </p:custDataLst>
          </p:nvPr>
        </p:nvSpPr>
        <p:spPr/>
        <p:txBody>
          <a:bodyPr>
            <a:normAutofit/>
          </a:bodyPr>
          <a:lstStyle/>
          <a:p>
            <a:r>
              <a:rPr lang="fr-CA" sz="4000" dirty="0"/>
              <a:t>Aux États-Unis</a:t>
            </a:r>
          </a:p>
        </p:txBody>
      </p:sp>
      <p:sp>
        <p:nvSpPr>
          <p:cNvPr id="3" name="Espace réservé du texte 2">
            <a:extLst>
              <a:ext uri="{FF2B5EF4-FFF2-40B4-BE49-F238E27FC236}">
                <a16:creationId xmlns:a16="http://schemas.microsoft.com/office/drawing/2014/main" id="{615D0F3F-CFC7-2FA9-0D1E-DC396461BF72}"/>
              </a:ext>
            </a:extLst>
          </p:cNvPr>
          <p:cNvSpPr>
            <a:spLocks noGrp="1"/>
          </p:cNvSpPr>
          <p:nvPr>
            <p:ph type="body" idx="1"/>
            <p:custDataLst>
              <p:tags r:id="rId2"/>
            </p:custDataLst>
          </p:nvPr>
        </p:nvSpPr>
        <p:spPr/>
        <p:txBody>
          <a:bodyPr/>
          <a:lstStyle/>
          <a:p>
            <a:endParaRPr lang="fr-CA"/>
          </a:p>
        </p:txBody>
      </p:sp>
    </p:spTree>
    <p:extLst>
      <p:ext uri="{BB962C8B-B14F-4D97-AF65-F5344CB8AC3E}">
        <p14:creationId xmlns:p14="http://schemas.microsoft.com/office/powerpoint/2010/main" val="3701743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9876B-5162-F81A-EFEE-C5A64415B66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B2F7430-AC91-4874-9883-E27A804600A2}"/>
              </a:ext>
            </a:extLst>
          </p:cNvPr>
          <p:cNvSpPr>
            <a:spLocks noGrp="1"/>
          </p:cNvSpPr>
          <p:nvPr>
            <p:ph type="title"/>
          </p:nvPr>
        </p:nvSpPr>
        <p:spPr/>
        <p:txBody>
          <a:bodyPr>
            <a:normAutofit fontScale="90000"/>
          </a:bodyPr>
          <a:lstStyle/>
          <a:p>
            <a:r>
              <a:rPr lang="fr-CA" dirty="0"/>
              <a:t>En principe, la démocratie n’est pas supposée</a:t>
            </a:r>
            <a:br>
              <a:rPr lang="fr-CA" dirty="0"/>
            </a:br>
            <a:r>
              <a:rPr lang="fr-CA" dirty="0"/>
              <a:t>s’exercer aux dépens d’elle-même</a:t>
            </a:r>
          </a:p>
        </p:txBody>
      </p:sp>
      <p:sp>
        <p:nvSpPr>
          <p:cNvPr id="5" name="ZoneTexte 4">
            <a:extLst>
              <a:ext uri="{FF2B5EF4-FFF2-40B4-BE49-F238E27FC236}">
                <a16:creationId xmlns:a16="http://schemas.microsoft.com/office/drawing/2014/main" id="{1A8222D2-9AEC-95A5-E60F-734C2607072B}"/>
              </a:ext>
            </a:extLst>
          </p:cNvPr>
          <p:cNvSpPr txBox="1"/>
          <p:nvPr/>
        </p:nvSpPr>
        <p:spPr>
          <a:xfrm>
            <a:off x="838200" y="1869906"/>
            <a:ext cx="10703011" cy="1384995"/>
          </a:xfrm>
          <a:prstGeom prst="rect">
            <a:avLst/>
          </a:prstGeom>
          <a:noFill/>
        </p:spPr>
        <p:txBody>
          <a:bodyPr wrap="square">
            <a:spAutoFit/>
          </a:bodyPr>
          <a:lstStyle/>
          <a:p>
            <a:pPr marL="358775" marR="0" lvl="0" indent="-358775" defTabSz="914400" rtl="0" eaLnBrk="1" fontAlgn="auto" latinLnBrk="0" hangingPunct="1">
              <a:spcBef>
                <a:spcPts val="1800"/>
              </a:spcBef>
              <a:spcAft>
                <a:spcPts val="0"/>
              </a:spcAft>
              <a:buClrTx/>
              <a:buSzPct val="110000"/>
              <a:buFontTx/>
              <a:buBlip>
                <a:blip r:embed="rId3"/>
              </a:buBlip>
              <a:tabLst/>
              <a:defRPr/>
            </a:pPr>
            <a:r>
              <a:rPr kumimoji="0" lang="fr-CA"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Si la démocratie accouche d’un gouvernement à saveur autoritaire, c’est qu’un ou plusieurs de ses fondements sont sérieusement ébranlés…</a:t>
            </a:r>
          </a:p>
        </p:txBody>
      </p:sp>
    </p:spTree>
    <p:extLst>
      <p:ext uri="{BB962C8B-B14F-4D97-AF65-F5344CB8AC3E}">
        <p14:creationId xmlns:p14="http://schemas.microsoft.com/office/powerpoint/2010/main" val="2250589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283C9-112C-912E-1AA1-6A682D2BEEB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B8CE89F-2E69-D4D2-4873-0C03BF8792DF}"/>
              </a:ext>
            </a:extLst>
          </p:cNvPr>
          <p:cNvSpPr>
            <a:spLocks noGrp="1"/>
          </p:cNvSpPr>
          <p:nvPr>
            <p:ph type="title"/>
            <p:custDataLst>
              <p:tags r:id="rId1"/>
            </p:custDataLst>
          </p:nvPr>
        </p:nvSpPr>
        <p:spPr>
          <a:xfrm>
            <a:off x="290286" y="188006"/>
            <a:ext cx="11596914" cy="1066846"/>
          </a:xfrm>
        </p:spPr>
        <p:txBody>
          <a:bodyPr>
            <a:noAutofit/>
          </a:bodyPr>
          <a:lstStyle/>
          <a:p>
            <a:r>
              <a:rPr lang="fr-CA" sz="3600" dirty="0"/>
              <a:t>Aux États-Unis : une baisse marquée de son Indice de démocratie depuis 2019</a:t>
            </a:r>
          </a:p>
        </p:txBody>
      </p:sp>
      <p:sp>
        <p:nvSpPr>
          <p:cNvPr id="3" name="ZoneTexte 2">
            <a:extLst>
              <a:ext uri="{FF2B5EF4-FFF2-40B4-BE49-F238E27FC236}">
                <a16:creationId xmlns:a16="http://schemas.microsoft.com/office/drawing/2014/main" id="{D0288470-A004-AB1C-4E6E-779606B2C36A}"/>
              </a:ext>
            </a:extLst>
          </p:cNvPr>
          <p:cNvSpPr txBox="1"/>
          <p:nvPr>
            <p:custDataLst>
              <p:tags r:id="rId2"/>
            </p:custDataLst>
          </p:nvPr>
        </p:nvSpPr>
        <p:spPr>
          <a:xfrm>
            <a:off x="663958" y="1495524"/>
            <a:ext cx="10791172" cy="430887"/>
          </a:xfrm>
          <a:prstGeom prst="rect">
            <a:avLst/>
          </a:prstGeom>
          <a:noFill/>
        </p:spPr>
        <p:txBody>
          <a:bodyPr wrap="square" rtlCol="0">
            <a:spAutoFit/>
          </a:bodyPr>
          <a:lstStyle/>
          <a:p>
            <a:pPr algn="ctr"/>
            <a:r>
              <a:rPr lang="fr-CA" sz="2200" b="1" dirty="0">
                <a:latin typeface="Arial" panose="020B0604020202020204" pitchFamily="34" charset="0"/>
                <a:cs typeface="Arial" panose="020B0604020202020204" pitchFamily="34" charset="0"/>
              </a:rPr>
              <a:t> En 2024 : les États-Unis sont au 28</a:t>
            </a:r>
            <a:r>
              <a:rPr lang="fr-CA" sz="2200" b="1" baseline="30000" dirty="0">
                <a:latin typeface="Arial" panose="020B0604020202020204" pitchFamily="34" charset="0"/>
                <a:cs typeface="Arial" panose="020B0604020202020204" pitchFamily="34" charset="0"/>
              </a:rPr>
              <a:t>e</a:t>
            </a:r>
            <a:r>
              <a:rPr lang="fr-CA" sz="2200" b="1" dirty="0">
                <a:latin typeface="Arial" panose="020B0604020202020204" pitchFamily="34" charset="0"/>
                <a:cs typeface="Arial" panose="020B0604020202020204" pitchFamily="34" charset="0"/>
              </a:rPr>
              <a:t> rang</a:t>
            </a:r>
            <a:endParaRPr lang="fr-CA" sz="2200" dirty="0">
              <a:latin typeface="Arial" panose="020B0604020202020204" pitchFamily="34" charset="0"/>
              <a:cs typeface="Arial" panose="020B0604020202020204" pitchFamily="34" charset="0"/>
            </a:endParaRPr>
          </a:p>
        </p:txBody>
      </p:sp>
      <p:graphicFrame>
        <p:nvGraphicFramePr>
          <p:cNvPr id="7" name="Espace réservé du contenu 6">
            <a:extLst>
              <a:ext uri="{FF2B5EF4-FFF2-40B4-BE49-F238E27FC236}">
                <a16:creationId xmlns:a16="http://schemas.microsoft.com/office/drawing/2014/main" id="{AC6CFF0E-32A5-FF3F-7CE4-3C91E48C3B3F}"/>
              </a:ext>
            </a:extLst>
          </p:cNvPr>
          <p:cNvGraphicFramePr>
            <a:graphicFrameLocks noGrp="1"/>
          </p:cNvGraphicFramePr>
          <p:nvPr>
            <p:ph idx="1"/>
            <p:extLst>
              <p:ext uri="{D42A27DB-BD31-4B8C-83A1-F6EECF244321}">
                <p14:modId xmlns:p14="http://schemas.microsoft.com/office/powerpoint/2010/main" val="2110044410"/>
              </p:ext>
            </p:extLst>
          </p:nvPr>
        </p:nvGraphicFramePr>
        <p:xfrm>
          <a:off x="562628" y="2114550"/>
          <a:ext cx="10993832" cy="4555443"/>
        </p:xfrm>
        <a:graphic>
          <a:graphicData uri="http://schemas.openxmlformats.org/drawingml/2006/chart">
            <c:chart xmlns:c="http://schemas.openxmlformats.org/drawingml/2006/chart" xmlns:r="http://schemas.openxmlformats.org/officeDocument/2006/relationships" r:id="rId5"/>
          </a:graphicData>
        </a:graphic>
      </p:graphicFrame>
      <p:cxnSp>
        <p:nvCxnSpPr>
          <p:cNvPr id="9" name="Connecteur droit 8">
            <a:extLst>
              <a:ext uri="{FF2B5EF4-FFF2-40B4-BE49-F238E27FC236}">
                <a16:creationId xmlns:a16="http://schemas.microsoft.com/office/drawing/2014/main" id="{DCDA9053-720B-51DB-A586-9F2BAFA242D4}"/>
              </a:ext>
            </a:extLst>
          </p:cNvPr>
          <p:cNvCxnSpPr/>
          <p:nvPr/>
        </p:nvCxnSpPr>
        <p:spPr>
          <a:xfrm>
            <a:off x="290286" y="188006"/>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4" name="Flèche : bas 3">
            <a:extLst>
              <a:ext uri="{FF2B5EF4-FFF2-40B4-BE49-F238E27FC236}">
                <a16:creationId xmlns:a16="http://schemas.microsoft.com/office/drawing/2014/main" id="{F35F90F5-0AA8-86A6-1AF9-D1E57A81C5A3}"/>
              </a:ext>
            </a:extLst>
          </p:cNvPr>
          <p:cNvSpPr/>
          <p:nvPr/>
        </p:nvSpPr>
        <p:spPr>
          <a:xfrm>
            <a:off x="7883611" y="2718486"/>
            <a:ext cx="481913" cy="889687"/>
          </a:xfrm>
          <a:prstGeom prst="down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752637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23CD7E-D7C3-4195-A4B1-8237A6CDAAA0}"/>
              </a:ext>
            </a:extLst>
          </p:cNvPr>
          <p:cNvSpPr>
            <a:spLocks noGrp="1"/>
          </p:cNvSpPr>
          <p:nvPr>
            <p:ph type="title"/>
          </p:nvPr>
        </p:nvSpPr>
        <p:spPr>
          <a:xfrm>
            <a:off x="368300" y="188006"/>
            <a:ext cx="11468100" cy="1066846"/>
          </a:xfrm>
        </p:spPr>
        <p:txBody>
          <a:bodyPr>
            <a:normAutofit fontScale="90000"/>
          </a:bodyPr>
          <a:lstStyle/>
          <a:p>
            <a:r>
              <a:rPr lang="fr-CA" dirty="0"/>
              <a:t>Diviser et s’attaquer aux minorités plutôt que de collaborer pour trouver des solutions aux enjeux</a:t>
            </a:r>
          </a:p>
        </p:txBody>
      </p:sp>
      <p:sp>
        <p:nvSpPr>
          <p:cNvPr id="3" name="Espace réservé du contenu 2">
            <a:extLst>
              <a:ext uri="{FF2B5EF4-FFF2-40B4-BE49-F238E27FC236}">
                <a16:creationId xmlns:a16="http://schemas.microsoft.com/office/drawing/2014/main" id="{7B7E59E5-4E26-CCC6-D83B-1AFA11311E2B}"/>
              </a:ext>
            </a:extLst>
          </p:cNvPr>
          <p:cNvSpPr>
            <a:spLocks noGrp="1"/>
          </p:cNvSpPr>
          <p:nvPr>
            <p:ph idx="1"/>
          </p:nvPr>
        </p:nvSpPr>
        <p:spPr>
          <a:xfrm>
            <a:off x="190500" y="1513192"/>
            <a:ext cx="11811000" cy="4902200"/>
          </a:xfrm>
        </p:spPr>
        <p:txBody>
          <a:bodyPr>
            <a:normAutofit/>
          </a:bodyPr>
          <a:lstStyle/>
          <a:p>
            <a:pPr marL="531813" indent="-531813"/>
            <a:r>
              <a:rPr lang="fr-CA" sz="2200" dirty="0"/>
              <a:t>Fabriquer un ennemi (extérieur ou intérieur) et une menace existentielle est une très vieille rhétorique politique utilisée pour accéder au pouvoir.</a:t>
            </a:r>
          </a:p>
          <a:p>
            <a:pPr marL="531813" indent="-531813"/>
            <a:r>
              <a:rPr lang="fr-CA" sz="2200" dirty="0"/>
              <a:t>Les femmes, les personnes migrantes précaires et celles de la diversité sexuelle et de genre sont particulièrement ciblées, dans sa version nord américaine 2.0.</a:t>
            </a:r>
          </a:p>
          <a:p>
            <a:pPr marL="531813" indent="-531813"/>
            <a:r>
              <a:rPr lang="fr-CA" sz="2200" dirty="0"/>
              <a:t>Utilisation de la désinformation, du mensonge et des insultes très agressives contre les adversaires politiques.</a:t>
            </a:r>
          </a:p>
        </p:txBody>
      </p:sp>
      <p:pic>
        <p:nvPicPr>
          <p:cNvPr id="7" name="Image 6" descr="Une image contenant texte, capture d’écran, Police&#10;&#10;Description générée automatiquement">
            <a:extLst>
              <a:ext uri="{FF2B5EF4-FFF2-40B4-BE49-F238E27FC236}">
                <a16:creationId xmlns:a16="http://schemas.microsoft.com/office/drawing/2014/main" id="{4A8E7C2C-19BC-BC22-CC8B-84D59195A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511" y="4101153"/>
            <a:ext cx="3540625" cy="2441540"/>
          </a:xfrm>
          <a:prstGeom prst="rect">
            <a:avLst/>
          </a:prstGeom>
        </p:spPr>
      </p:pic>
      <p:pic>
        <p:nvPicPr>
          <p:cNvPr id="4" name="Image 3">
            <a:extLst>
              <a:ext uri="{FF2B5EF4-FFF2-40B4-BE49-F238E27FC236}">
                <a16:creationId xmlns:a16="http://schemas.microsoft.com/office/drawing/2014/main" id="{F5BE5381-585B-EDB9-4C2D-EAA19D786DA4}"/>
              </a:ext>
            </a:extLst>
          </p:cNvPr>
          <p:cNvPicPr>
            <a:picLocks noChangeAspect="1"/>
          </p:cNvPicPr>
          <p:nvPr/>
        </p:nvPicPr>
        <p:blipFill>
          <a:blip r:embed="rId4"/>
          <a:stretch>
            <a:fillRect/>
          </a:stretch>
        </p:blipFill>
        <p:spPr>
          <a:xfrm>
            <a:off x="4701876" y="5439190"/>
            <a:ext cx="4902014" cy="1103503"/>
          </a:xfrm>
          <a:prstGeom prst="rect">
            <a:avLst/>
          </a:prstGeom>
        </p:spPr>
      </p:pic>
      <p:pic>
        <p:nvPicPr>
          <p:cNvPr id="5" name="Image 4" descr="Une image contenant texte, capture d’écran, Police&#10;&#10;Description générée automatiquement">
            <a:extLst>
              <a:ext uri="{FF2B5EF4-FFF2-40B4-BE49-F238E27FC236}">
                <a16:creationId xmlns:a16="http://schemas.microsoft.com/office/drawing/2014/main" id="{6F5499FE-2689-75EE-34D1-36DA2B2162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386" y="3436689"/>
            <a:ext cx="4902014" cy="1908119"/>
          </a:xfrm>
          <a:prstGeom prst="rect">
            <a:avLst/>
          </a:prstGeom>
        </p:spPr>
      </p:pic>
    </p:spTree>
    <p:extLst>
      <p:ext uri="{BB962C8B-B14F-4D97-AF65-F5344CB8AC3E}">
        <p14:creationId xmlns:p14="http://schemas.microsoft.com/office/powerpoint/2010/main" val="867293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97EC8-C37D-7C28-5C08-044998A4D13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56F2552-A0D2-71F2-CED5-0DE7CEC5A71C}"/>
              </a:ext>
            </a:extLst>
          </p:cNvPr>
          <p:cNvSpPr>
            <a:spLocks noGrp="1"/>
          </p:cNvSpPr>
          <p:nvPr>
            <p:ph type="title"/>
          </p:nvPr>
        </p:nvSpPr>
        <p:spPr>
          <a:xfrm>
            <a:off x="481012" y="183538"/>
            <a:ext cx="11229974" cy="892553"/>
          </a:xfrm>
        </p:spPr>
        <p:txBody>
          <a:bodyPr>
            <a:normAutofit fontScale="90000"/>
          </a:bodyPr>
          <a:lstStyle/>
          <a:p>
            <a:r>
              <a:rPr lang="fr-CA" dirty="0"/>
              <a:t>La cartographie du vote aide à comprendre beaucoup de choses</a:t>
            </a:r>
            <a:endParaRPr lang="fr-CA" sz="4000" dirty="0"/>
          </a:p>
        </p:txBody>
      </p:sp>
      <p:pic>
        <p:nvPicPr>
          <p:cNvPr id="5" name="Image 4">
            <a:extLst>
              <a:ext uri="{FF2B5EF4-FFF2-40B4-BE49-F238E27FC236}">
                <a16:creationId xmlns:a16="http://schemas.microsoft.com/office/drawing/2014/main" id="{FA11DB42-D48D-15E3-C240-649ACC7CD5B7}"/>
              </a:ext>
            </a:extLst>
          </p:cNvPr>
          <p:cNvPicPr>
            <a:picLocks noChangeAspect="1"/>
          </p:cNvPicPr>
          <p:nvPr/>
        </p:nvPicPr>
        <p:blipFill>
          <a:blip r:embed="rId3"/>
          <a:stretch>
            <a:fillRect/>
          </a:stretch>
        </p:blipFill>
        <p:spPr>
          <a:xfrm>
            <a:off x="1699624" y="2617895"/>
            <a:ext cx="8806667" cy="3528312"/>
          </a:xfrm>
          <a:prstGeom prst="rect">
            <a:avLst/>
          </a:prstGeom>
        </p:spPr>
      </p:pic>
      <p:sp>
        <p:nvSpPr>
          <p:cNvPr id="17" name="Ellipse 16">
            <a:extLst>
              <a:ext uri="{FF2B5EF4-FFF2-40B4-BE49-F238E27FC236}">
                <a16:creationId xmlns:a16="http://schemas.microsoft.com/office/drawing/2014/main" id="{EFF5B456-23FF-583B-AD36-B9A0C92D1B3A}"/>
              </a:ext>
            </a:extLst>
          </p:cNvPr>
          <p:cNvSpPr/>
          <p:nvPr/>
        </p:nvSpPr>
        <p:spPr>
          <a:xfrm>
            <a:off x="1571168" y="2615814"/>
            <a:ext cx="1801619" cy="112154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Ellipse 20">
            <a:extLst>
              <a:ext uri="{FF2B5EF4-FFF2-40B4-BE49-F238E27FC236}">
                <a16:creationId xmlns:a16="http://schemas.microsoft.com/office/drawing/2014/main" id="{D99A2B2E-F624-840B-7912-396B4D85A829}"/>
              </a:ext>
            </a:extLst>
          </p:cNvPr>
          <p:cNvSpPr/>
          <p:nvPr/>
        </p:nvSpPr>
        <p:spPr>
          <a:xfrm>
            <a:off x="1571168" y="4676673"/>
            <a:ext cx="1531796" cy="49836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ZoneTexte 22">
            <a:extLst>
              <a:ext uri="{FF2B5EF4-FFF2-40B4-BE49-F238E27FC236}">
                <a16:creationId xmlns:a16="http://schemas.microsoft.com/office/drawing/2014/main" id="{844E6704-50E4-7AE8-129B-B461ED876B84}"/>
              </a:ext>
            </a:extLst>
          </p:cNvPr>
          <p:cNvSpPr txBox="1"/>
          <p:nvPr/>
        </p:nvSpPr>
        <p:spPr>
          <a:xfrm>
            <a:off x="679351" y="1602406"/>
            <a:ext cx="10847214" cy="892552"/>
          </a:xfrm>
          <a:prstGeom prst="rect">
            <a:avLst/>
          </a:prstGeom>
          <a:noFill/>
        </p:spPr>
        <p:txBody>
          <a:bodyPr wrap="square" rtlCol="0">
            <a:spAutoFit/>
          </a:bodyPr>
          <a:lstStyle/>
          <a:p>
            <a:r>
              <a:rPr lang="fr-CA" sz="2600" b="1" dirty="0"/>
              <a:t>Le genre et l’appartenance culturelle ont été identifié comme des facteurs sociodémographiques significatifs lors des dernières élections présidentielles</a:t>
            </a:r>
          </a:p>
        </p:txBody>
      </p:sp>
      <p:sp>
        <p:nvSpPr>
          <p:cNvPr id="24" name="ZoneTexte 23">
            <a:extLst>
              <a:ext uri="{FF2B5EF4-FFF2-40B4-BE49-F238E27FC236}">
                <a16:creationId xmlns:a16="http://schemas.microsoft.com/office/drawing/2014/main" id="{ACFDB34D-FFAA-4526-65CD-A4FB28FCE9F5}"/>
              </a:ext>
            </a:extLst>
          </p:cNvPr>
          <p:cNvSpPr txBox="1"/>
          <p:nvPr/>
        </p:nvSpPr>
        <p:spPr>
          <a:xfrm>
            <a:off x="5143030" y="6149462"/>
            <a:ext cx="3996863" cy="369332"/>
          </a:xfrm>
          <a:prstGeom prst="rect">
            <a:avLst/>
          </a:prstGeom>
          <a:noFill/>
        </p:spPr>
        <p:txBody>
          <a:bodyPr wrap="none" rtlCol="0">
            <a:spAutoFit/>
          </a:bodyPr>
          <a:lstStyle/>
          <a:p>
            <a:r>
              <a:rPr lang="fr-CA" b="1" dirty="0">
                <a:solidFill>
                  <a:srgbClr val="0487E6"/>
                </a:solidFill>
              </a:rPr>
              <a:t>Bleu</a:t>
            </a:r>
            <a:r>
              <a:rPr lang="fr-CA" dirty="0"/>
              <a:t> : démocrate | </a:t>
            </a:r>
            <a:r>
              <a:rPr lang="fr-CA" b="1" dirty="0">
                <a:solidFill>
                  <a:srgbClr val="DD2929"/>
                </a:solidFill>
              </a:rPr>
              <a:t>Rouge</a:t>
            </a:r>
            <a:r>
              <a:rPr lang="fr-CA" dirty="0"/>
              <a:t> : républicain</a:t>
            </a:r>
          </a:p>
        </p:txBody>
      </p:sp>
    </p:spTree>
    <p:extLst>
      <p:ext uri="{BB962C8B-B14F-4D97-AF65-F5344CB8AC3E}">
        <p14:creationId xmlns:p14="http://schemas.microsoft.com/office/powerpoint/2010/main" val="647781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36D3640A-8FE8-073D-15D7-01657A87BA06}"/>
              </a:ext>
            </a:extLst>
          </p:cNvPr>
          <p:cNvSpPr txBox="1"/>
          <p:nvPr/>
        </p:nvSpPr>
        <p:spPr>
          <a:xfrm>
            <a:off x="6363314" y="1758988"/>
            <a:ext cx="5148269" cy="523220"/>
          </a:xfrm>
          <a:prstGeom prst="rect">
            <a:avLst/>
          </a:prstGeom>
          <a:noFill/>
        </p:spPr>
        <p:txBody>
          <a:bodyPr wrap="none" rtlCol="0">
            <a:spAutoFit/>
          </a:bodyPr>
          <a:lstStyle/>
          <a:p>
            <a:r>
              <a:rPr lang="fr-CA" sz="2800" b="1" dirty="0"/>
              <a:t>Le revenu : pas tant significatif</a:t>
            </a:r>
          </a:p>
        </p:txBody>
      </p:sp>
      <p:pic>
        <p:nvPicPr>
          <p:cNvPr id="11" name="Espace réservé du contenu 10">
            <a:extLst>
              <a:ext uri="{FF2B5EF4-FFF2-40B4-BE49-F238E27FC236}">
                <a16:creationId xmlns:a16="http://schemas.microsoft.com/office/drawing/2014/main" id="{A6A5A43A-DB71-D652-BB68-7A3F621E1E33}"/>
              </a:ext>
            </a:extLst>
          </p:cNvPr>
          <p:cNvPicPr>
            <a:picLocks noGrp="1" noChangeAspect="1"/>
          </p:cNvPicPr>
          <p:nvPr>
            <p:ph idx="1"/>
          </p:nvPr>
        </p:nvPicPr>
        <p:blipFill>
          <a:blip r:embed="rId3"/>
          <a:stretch>
            <a:fillRect/>
          </a:stretch>
        </p:blipFill>
        <p:spPr>
          <a:xfrm>
            <a:off x="6363314" y="2282208"/>
            <a:ext cx="5630033" cy="1280988"/>
          </a:xfrm>
          <a:prstGeom prst="rect">
            <a:avLst/>
          </a:prstGeom>
        </p:spPr>
      </p:pic>
      <p:pic>
        <p:nvPicPr>
          <p:cNvPr id="9" name="Image 8">
            <a:extLst>
              <a:ext uri="{FF2B5EF4-FFF2-40B4-BE49-F238E27FC236}">
                <a16:creationId xmlns:a16="http://schemas.microsoft.com/office/drawing/2014/main" id="{F0DDABEE-2650-37C4-39ED-332F4EC3135B}"/>
              </a:ext>
            </a:extLst>
          </p:cNvPr>
          <p:cNvPicPr>
            <a:picLocks noChangeAspect="1"/>
          </p:cNvPicPr>
          <p:nvPr/>
        </p:nvPicPr>
        <p:blipFill>
          <a:blip r:embed="rId4"/>
          <a:stretch>
            <a:fillRect/>
          </a:stretch>
        </p:blipFill>
        <p:spPr>
          <a:xfrm>
            <a:off x="408511" y="2375147"/>
            <a:ext cx="5416443" cy="1280987"/>
          </a:xfrm>
          <a:prstGeom prst="rect">
            <a:avLst/>
          </a:prstGeom>
        </p:spPr>
      </p:pic>
      <p:sp>
        <p:nvSpPr>
          <p:cNvPr id="13" name="ZoneTexte 12">
            <a:extLst>
              <a:ext uri="{FF2B5EF4-FFF2-40B4-BE49-F238E27FC236}">
                <a16:creationId xmlns:a16="http://schemas.microsoft.com/office/drawing/2014/main" id="{0C0B4B2B-601C-E833-4059-028798943389}"/>
              </a:ext>
            </a:extLst>
          </p:cNvPr>
          <p:cNvSpPr txBox="1"/>
          <p:nvPr/>
        </p:nvSpPr>
        <p:spPr>
          <a:xfrm>
            <a:off x="408509" y="1758988"/>
            <a:ext cx="4092787" cy="523220"/>
          </a:xfrm>
          <a:prstGeom prst="rect">
            <a:avLst/>
          </a:prstGeom>
          <a:noFill/>
        </p:spPr>
        <p:txBody>
          <a:bodyPr wrap="none" rtlCol="0">
            <a:spAutoFit/>
          </a:bodyPr>
          <a:lstStyle/>
          <a:p>
            <a:r>
              <a:rPr lang="fr-CA" sz="2800" b="1" dirty="0"/>
              <a:t>Diplômé et non diplômé</a:t>
            </a:r>
          </a:p>
        </p:txBody>
      </p:sp>
      <p:pic>
        <p:nvPicPr>
          <p:cNvPr id="6" name="Image 5">
            <a:extLst>
              <a:ext uri="{FF2B5EF4-FFF2-40B4-BE49-F238E27FC236}">
                <a16:creationId xmlns:a16="http://schemas.microsoft.com/office/drawing/2014/main" id="{F48E40A7-A751-035D-D899-5A0543B00124}"/>
              </a:ext>
            </a:extLst>
          </p:cNvPr>
          <p:cNvPicPr>
            <a:picLocks noChangeAspect="1"/>
          </p:cNvPicPr>
          <p:nvPr/>
        </p:nvPicPr>
        <p:blipFill>
          <a:blip r:embed="rId5"/>
          <a:stretch>
            <a:fillRect/>
          </a:stretch>
        </p:blipFill>
        <p:spPr>
          <a:xfrm>
            <a:off x="1766580" y="4861567"/>
            <a:ext cx="8773749" cy="1505159"/>
          </a:xfrm>
          <a:prstGeom prst="rect">
            <a:avLst/>
          </a:prstGeom>
        </p:spPr>
      </p:pic>
      <p:sp>
        <p:nvSpPr>
          <p:cNvPr id="7" name="ZoneTexte 6">
            <a:extLst>
              <a:ext uri="{FF2B5EF4-FFF2-40B4-BE49-F238E27FC236}">
                <a16:creationId xmlns:a16="http://schemas.microsoft.com/office/drawing/2014/main" id="{FFF7DEB9-A237-7EAE-0BC5-02B1E19347D1}"/>
              </a:ext>
            </a:extLst>
          </p:cNvPr>
          <p:cNvSpPr txBox="1"/>
          <p:nvPr/>
        </p:nvSpPr>
        <p:spPr>
          <a:xfrm>
            <a:off x="1313376" y="4120217"/>
            <a:ext cx="9565247" cy="523220"/>
          </a:xfrm>
          <a:prstGeom prst="rect">
            <a:avLst/>
          </a:prstGeom>
          <a:noFill/>
        </p:spPr>
        <p:txBody>
          <a:bodyPr wrap="none" rtlCol="0">
            <a:spAutoFit/>
          </a:bodyPr>
          <a:lstStyle/>
          <a:p>
            <a:pPr algn="ctr"/>
            <a:r>
              <a:rPr lang="fr-CA" sz="2800" b="1" dirty="0"/>
              <a:t>Votre situation financière actuelle, comparée à il y a 4 ans</a:t>
            </a:r>
          </a:p>
        </p:txBody>
      </p:sp>
      <p:sp>
        <p:nvSpPr>
          <p:cNvPr id="8" name="Ellipse 7">
            <a:extLst>
              <a:ext uri="{FF2B5EF4-FFF2-40B4-BE49-F238E27FC236}">
                <a16:creationId xmlns:a16="http://schemas.microsoft.com/office/drawing/2014/main" id="{863AE5F2-84E4-A3B4-BC6D-5406A6575172}"/>
              </a:ext>
            </a:extLst>
          </p:cNvPr>
          <p:cNvSpPr/>
          <p:nvPr/>
        </p:nvSpPr>
        <p:spPr>
          <a:xfrm>
            <a:off x="1498749" y="5352536"/>
            <a:ext cx="1912309" cy="52322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solidFill>
                <a:srgbClr val="7030A0"/>
              </a:solidFill>
            </a:endParaRPr>
          </a:p>
        </p:txBody>
      </p:sp>
      <p:sp>
        <p:nvSpPr>
          <p:cNvPr id="16" name="Ellipse 15">
            <a:extLst>
              <a:ext uri="{FF2B5EF4-FFF2-40B4-BE49-F238E27FC236}">
                <a16:creationId xmlns:a16="http://schemas.microsoft.com/office/drawing/2014/main" id="{AC7A9E75-9141-5B5F-C6BE-691DCE83ABBB}"/>
              </a:ext>
            </a:extLst>
          </p:cNvPr>
          <p:cNvSpPr/>
          <p:nvPr/>
        </p:nvSpPr>
        <p:spPr>
          <a:xfrm>
            <a:off x="198653" y="3063261"/>
            <a:ext cx="1114723" cy="63161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id="{DC2C6232-3F10-6603-8A94-7AD06DD372B5}"/>
              </a:ext>
            </a:extLst>
          </p:cNvPr>
          <p:cNvSpPr>
            <a:spLocks noGrp="1"/>
          </p:cNvSpPr>
          <p:nvPr>
            <p:ph type="title"/>
          </p:nvPr>
        </p:nvSpPr>
        <p:spPr>
          <a:xfrm>
            <a:off x="481012" y="183538"/>
            <a:ext cx="11229974" cy="892553"/>
          </a:xfrm>
        </p:spPr>
        <p:txBody>
          <a:bodyPr>
            <a:normAutofit fontScale="90000"/>
          </a:bodyPr>
          <a:lstStyle/>
          <a:p>
            <a:r>
              <a:rPr lang="fr-CA" dirty="0"/>
              <a:t>Mais l</a:t>
            </a:r>
            <a:r>
              <a:rPr lang="fr-CA" sz="4000" dirty="0"/>
              <a:t>a situation économique des gens </a:t>
            </a:r>
            <a:r>
              <a:rPr lang="fr-CA" dirty="0"/>
              <a:t>demeure </a:t>
            </a:r>
            <a:r>
              <a:rPr lang="fr-CA" u="sng" dirty="0"/>
              <a:t>le</a:t>
            </a:r>
            <a:r>
              <a:rPr lang="fr-CA" dirty="0"/>
              <a:t> facteur le plus déterminant, et de loin!</a:t>
            </a:r>
            <a:endParaRPr lang="fr-CA" sz="4000" dirty="0"/>
          </a:p>
        </p:txBody>
      </p:sp>
    </p:spTree>
    <p:extLst>
      <p:ext uri="{BB962C8B-B14F-4D97-AF65-F5344CB8AC3E}">
        <p14:creationId xmlns:p14="http://schemas.microsoft.com/office/powerpoint/2010/main" val="3613091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0F7775-6901-514F-D591-E517C2845D58}"/>
              </a:ext>
            </a:extLst>
          </p:cNvPr>
          <p:cNvSpPr>
            <a:spLocks noGrp="1"/>
          </p:cNvSpPr>
          <p:nvPr>
            <p:ph type="title"/>
            <p:custDataLst>
              <p:tags r:id="rId1"/>
            </p:custDataLst>
          </p:nvPr>
        </p:nvSpPr>
        <p:spPr/>
        <p:txBody>
          <a:bodyPr>
            <a:noAutofit/>
          </a:bodyPr>
          <a:lstStyle/>
          <a:p>
            <a:r>
              <a:rPr lang="fr-CA" dirty="0"/>
              <a:t>Des élections…</a:t>
            </a:r>
            <a:br>
              <a:rPr lang="fr-CA" dirty="0"/>
            </a:br>
            <a:r>
              <a:rPr lang="fr-CA" dirty="0"/>
              <a:t>… à la recherche de leur démocratie!</a:t>
            </a:r>
          </a:p>
        </p:txBody>
      </p:sp>
      <p:sp>
        <p:nvSpPr>
          <p:cNvPr id="6" name="ZoneTexte 5">
            <a:extLst>
              <a:ext uri="{FF2B5EF4-FFF2-40B4-BE49-F238E27FC236}">
                <a16:creationId xmlns:a16="http://schemas.microsoft.com/office/drawing/2014/main" id="{4CFFD1CD-4397-AA5E-CD63-BABD74457503}"/>
              </a:ext>
            </a:extLst>
          </p:cNvPr>
          <p:cNvSpPr txBox="1"/>
          <p:nvPr>
            <p:custDataLst>
              <p:tags r:id="rId2"/>
            </p:custDataLst>
          </p:nvPr>
        </p:nvSpPr>
        <p:spPr>
          <a:xfrm>
            <a:off x="380470" y="1573016"/>
            <a:ext cx="11431060" cy="492443"/>
          </a:xfrm>
          <a:prstGeom prst="rect">
            <a:avLst/>
          </a:prstGeom>
          <a:noFill/>
        </p:spPr>
        <p:txBody>
          <a:bodyPr wrap="square" rtlCol="0">
            <a:spAutoFit/>
          </a:bodyPr>
          <a:lstStyle/>
          <a:p>
            <a:r>
              <a:rPr lang="fr-CA" sz="2600" b="1" dirty="0">
                <a:latin typeface="Arial" panose="020B0604020202020204" pitchFamily="34" charset="0"/>
                <a:cs typeface="Arial" panose="020B0604020202020204" pitchFamily="34" charset="0"/>
              </a:rPr>
              <a:t>2024 nous a révélé un paradoxe politique étonnant </a:t>
            </a:r>
          </a:p>
        </p:txBody>
      </p:sp>
      <p:sp>
        <p:nvSpPr>
          <p:cNvPr id="9" name="Espace réservé du contenu 2">
            <a:extLst>
              <a:ext uri="{FF2B5EF4-FFF2-40B4-BE49-F238E27FC236}">
                <a16:creationId xmlns:a16="http://schemas.microsoft.com/office/drawing/2014/main" id="{06CAEFC9-F7CC-7668-BBD9-332FB26F1C7C}"/>
              </a:ext>
            </a:extLst>
          </p:cNvPr>
          <p:cNvSpPr txBox="1">
            <a:spLocks/>
          </p:cNvSpPr>
          <p:nvPr>
            <p:custDataLst>
              <p:tags r:id="rId3"/>
            </p:custDataLst>
          </p:nvPr>
        </p:nvSpPr>
        <p:spPr>
          <a:xfrm>
            <a:off x="6248402" y="2383623"/>
            <a:ext cx="5563128" cy="3691100"/>
          </a:xfrm>
          <a:prstGeom prst="rect">
            <a:avLst/>
          </a:prstGeom>
        </p:spPr>
        <p:txBody>
          <a:bodyPr vert="horz" lIns="91440" tIns="45720" rIns="91440" bIns="45720" rtlCol="0">
            <a:noAutofit/>
          </a:bodyPr>
          <a:lstStyle>
            <a:lvl1pPr marL="358775" indent="-358775" algn="l" defTabSz="914400" rtl="0" eaLnBrk="1" latinLnBrk="0" hangingPunct="1">
              <a:lnSpc>
                <a:spcPct val="90000"/>
              </a:lnSpc>
              <a:spcBef>
                <a:spcPts val="1000"/>
              </a:spcBef>
              <a:buSzPct val="110000"/>
              <a:buFontTx/>
              <a:buBlip>
                <a:blip r:embed="rId7"/>
              </a:buBlip>
              <a:defRPr sz="2800" kern="1200">
                <a:solidFill>
                  <a:schemeClr val="tx1"/>
                </a:solidFill>
                <a:latin typeface="Arial" panose="020B0604020202020204" pitchFamily="34" charset="0"/>
                <a:ea typeface="+mn-ea"/>
                <a:cs typeface="Arial" panose="020B0604020202020204" pitchFamily="34" charset="0"/>
              </a:defRPr>
            </a:lvl1pPr>
            <a:lvl2pPr marL="630238" indent="-268288"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01688"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077913" indent="-27622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34620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endParaRPr lang="fr-CA" sz="1800" dirty="0"/>
          </a:p>
        </p:txBody>
      </p:sp>
      <p:pic>
        <p:nvPicPr>
          <p:cNvPr id="13" name="Espace réservé du contenu 12" descr="Une image contenant texte, chat, Chats petite et moyenne taille, Félidés&#10;&#10;Description générée automatiquement">
            <a:extLst>
              <a:ext uri="{FF2B5EF4-FFF2-40B4-BE49-F238E27FC236}">
                <a16:creationId xmlns:a16="http://schemas.microsoft.com/office/drawing/2014/main" id="{0E950C99-AB9F-1B0F-7FCE-9D7C2F6C85FD}"/>
              </a:ext>
            </a:extLst>
          </p:cNvPr>
          <p:cNvPicPr>
            <a:picLocks noGrp="1" noChangeAspect="1"/>
          </p:cNvPicPr>
          <p:nvPr>
            <p:ph idx="1"/>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375693" y="2297640"/>
            <a:ext cx="5720307" cy="3863065"/>
          </a:xfrm>
        </p:spPr>
      </p:pic>
      <p:sp>
        <p:nvSpPr>
          <p:cNvPr id="12" name="ZoneTexte 11">
            <a:extLst>
              <a:ext uri="{FF2B5EF4-FFF2-40B4-BE49-F238E27FC236}">
                <a16:creationId xmlns:a16="http://schemas.microsoft.com/office/drawing/2014/main" id="{D6A8AE02-955D-368F-0455-5AE5053837DE}"/>
              </a:ext>
            </a:extLst>
          </p:cNvPr>
          <p:cNvSpPr txBox="1"/>
          <p:nvPr>
            <p:custDataLst>
              <p:tags r:id="rId5"/>
            </p:custDataLst>
          </p:nvPr>
        </p:nvSpPr>
        <p:spPr>
          <a:xfrm>
            <a:off x="6248402" y="2451762"/>
            <a:ext cx="5380234" cy="3554819"/>
          </a:xfrm>
          <a:prstGeom prst="rect">
            <a:avLst/>
          </a:prstGeom>
          <a:noFill/>
        </p:spPr>
        <p:txBody>
          <a:bodyPr wrap="square">
            <a:spAutoFit/>
          </a:bodyPr>
          <a:lstStyle/>
          <a:p>
            <a:pPr marL="358775" marR="0" lvl="0" indent="-358775" defTabSz="914400" rtl="0" eaLnBrk="1" fontAlgn="auto" latinLnBrk="0" hangingPunct="1">
              <a:lnSpc>
                <a:spcPct val="100000"/>
              </a:lnSpc>
              <a:spcBef>
                <a:spcPts val="0"/>
              </a:spcBef>
              <a:spcAft>
                <a:spcPts val="600"/>
              </a:spcAft>
              <a:buClrTx/>
              <a:buSzPct val="110000"/>
              <a:buFontTx/>
              <a:buBlip>
                <a:blip r:embed="rId7"/>
              </a:buBlip>
              <a:tabLst/>
              <a:defRPr/>
            </a:pPr>
            <a:r>
              <a:rPr lang="fr-CA" sz="2200" b="1" kern="100" dirty="0">
                <a:latin typeface="Arial" panose="020B0604020202020204" pitchFamily="34" charset="0"/>
                <a:ea typeface="Aptos" panose="020B0004020202020204" pitchFamily="34" charset="0"/>
                <a:cs typeface="Arial" panose="020B0604020202020204" pitchFamily="34" charset="0"/>
              </a:rPr>
              <a:t>2024 fut u</a:t>
            </a:r>
            <a:r>
              <a:rPr lang="fr-CA" sz="2200" b="1" kern="100" dirty="0">
                <a:effectLst/>
                <a:latin typeface="Arial" panose="020B0604020202020204" pitchFamily="34" charset="0"/>
                <a:ea typeface="Aptos" panose="020B0004020202020204" pitchFamily="34" charset="0"/>
                <a:cs typeface="Arial" panose="020B0604020202020204" pitchFamily="34" charset="0"/>
              </a:rPr>
              <a:t>ne année électorale sans précédent </a:t>
            </a:r>
            <a:r>
              <a:rPr lang="fr-CA" sz="2200" kern="100" dirty="0">
                <a:effectLst/>
                <a:latin typeface="Arial" panose="020B0604020202020204" pitchFamily="34" charset="0"/>
                <a:ea typeface="Aptos" panose="020B0004020202020204" pitchFamily="34" charset="0"/>
                <a:cs typeface="Arial" panose="020B0604020202020204" pitchFamily="34" charset="0"/>
              </a:rPr>
              <a:t>: 51 % de la population mondiale vit dans un pays où les citoyennes et citoyens </a:t>
            </a:r>
            <a:r>
              <a:rPr lang="fr-CA" sz="2200" kern="100" dirty="0">
                <a:latin typeface="Arial" panose="020B0604020202020204" pitchFamily="34" charset="0"/>
                <a:ea typeface="Aptos" panose="020B0004020202020204" pitchFamily="34" charset="0"/>
                <a:cs typeface="Arial" panose="020B0604020202020204" pitchFamily="34" charset="0"/>
              </a:rPr>
              <a:t>ont été</a:t>
            </a:r>
            <a:r>
              <a:rPr lang="fr-CA" sz="2200" kern="100" dirty="0">
                <a:effectLst/>
                <a:latin typeface="Arial" panose="020B0604020202020204" pitchFamily="34" charset="0"/>
                <a:ea typeface="Aptos" panose="020B0004020202020204" pitchFamily="34" charset="0"/>
                <a:cs typeface="Arial" panose="020B0604020202020204" pitchFamily="34" charset="0"/>
              </a:rPr>
              <a:t> appelés aux urnes.</a:t>
            </a:r>
          </a:p>
          <a:p>
            <a:pPr marL="358775" marR="0" lvl="0" indent="-358775" defTabSz="914400" rtl="0" eaLnBrk="1" fontAlgn="auto" latinLnBrk="0" hangingPunct="1">
              <a:lnSpc>
                <a:spcPct val="100000"/>
              </a:lnSpc>
              <a:spcBef>
                <a:spcPts val="0"/>
              </a:spcBef>
              <a:spcAft>
                <a:spcPts val="600"/>
              </a:spcAft>
              <a:buClrTx/>
              <a:buSzPct val="110000"/>
              <a:buFontTx/>
              <a:buBlip>
                <a:blip r:embed="rId7"/>
              </a:buBlip>
              <a:tabLst/>
              <a:defRPr/>
            </a:pPr>
            <a:r>
              <a:rPr lang="fr-CA" sz="2200" b="1" kern="100" dirty="0">
                <a:effectLst/>
                <a:latin typeface="Arial" panose="020B0604020202020204" pitchFamily="34" charset="0"/>
                <a:ea typeface="Aptos" panose="020B0004020202020204" pitchFamily="34" charset="0"/>
                <a:cs typeface="Arial" panose="020B0604020202020204" pitchFamily="34" charset="0"/>
              </a:rPr>
              <a:t>Mais </a:t>
            </a:r>
            <a:r>
              <a:rPr lang="fr-CA" sz="2200" b="1" kern="100" dirty="0">
                <a:latin typeface="Arial" panose="020B0604020202020204" pitchFamily="34" charset="0"/>
                <a:ea typeface="Aptos" panose="020B0004020202020204" pitchFamily="34" charset="0"/>
                <a:cs typeface="Arial" panose="020B0604020202020204" pitchFamily="34" charset="0"/>
              </a:rPr>
              <a:t>une</a:t>
            </a:r>
            <a:r>
              <a:rPr lang="fr-CA" sz="2200" b="1" kern="100" dirty="0">
                <a:effectLst/>
                <a:latin typeface="Arial" panose="020B0604020202020204" pitchFamily="34" charset="0"/>
                <a:ea typeface="Aptos" panose="020B0004020202020204" pitchFamily="34" charset="0"/>
                <a:cs typeface="Arial" panose="020B0604020202020204" pitchFamily="34" charset="0"/>
              </a:rPr>
              <a:t> démocratie en plei</a:t>
            </a:r>
            <a:r>
              <a:rPr lang="fr-CA" sz="2200" b="1" kern="100" dirty="0">
                <a:latin typeface="Arial" panose="020B0604020202020204" pitchFamily="34" charset="0"/>
                <a:ea typeface="Aptos" panose="020B0004020202020204" pitchFamily="34" charset="0"/>
                <a:cs typeface="Arial" panose="020B0604020202020204" pitchFamily="34" charset="0"/>
              </a:rPr>
              <a:t>n recul </a:t>
            </a:r>
            <a:r>
              <a:rPr lang="fr-CA" sz="2200" kern="100" dirty="0">
                <a:latin typeface="Arial" panose="020B0604020202020204" pitchFamily="34" charset="0"/>
                <a:ea typeface="Aptos" panose="020B0004020202020204" pitchFamily="34" charset="0"/>
                <a:cs typeface="Arial" panose="020B0604020202020204" pitchFamily="34" charset="0"/>
              </a:rPr>
              <a:t>: l</a:t>
            </a:r>
            <a:r>
              <a:rPr lang="fr-CA" sz="2200" kern="100" dirty="0">
                <a:effectLst/>
                <a:latin typeface="Arial" panose="020B0604020202020204" pitchFamily="34" charset="0"/>
                <a:ea typeface="Aptos" panose="020B0004020202020204" pitchFamily="34" charset="0"/>
                <a:cs typeface="Arial" panose="020B0604020202020204" pitchFamily="34" charset="0"/>
              </a:rPr>
              <a:t>es principaux outils suivant l’évolution de la démocratie dans le monde</a:t>
            </a:r>
            <a:r>
              <a:rPr lang="fr-CA" sz="2200" kern="100" dirty="0">
                <a:latin typeface="Arial" panose="020B0604020202020204" pitchFamily="34" charset="0"/>
                <a:ea typeface="Aptos" panose="020B0004020202020204" pitchFamily="34" charset="0"/>
                <a:cs typeface="Arial" panose="020B0604020202020204" pitchFamily="34" charset="0"/>
              </a:rPr>
              <a:t> constatent tous cette tendance </a:t>
            </a:r>
            <a:r>
              <a:rPr lang="fr-CA" sz="2200" kern="100" dirty="0">
                <a:effectLst/>
                <a:latin typeface="Arial" panose="020B0604020202020204" pitchFamily="34" charset="0"/>
                <a:ea typeface="Aptos" panose="020B0004020202020204" pitchFamily="34" charset="0"/>
                <a:cs typeface="Arial" panose="020B0604020202020204" pitchFamily="34" charset="0"/>
              </a:rPr>
              <a:t>de façon claire et nette.</a:t>
            </a:r>
          </a:p>
        </p:txBody>
      </p:sp>
    </p:spTree>
    <p:extLst>
      <p:ext uri="{BB962C8B-B14F-4D97-AF65-F5344CB8AC3E}">
        <p14:creationId xmlns:p14="http://schemas.microsoft.com/office/powerpoint/2010/main" val="3704230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A819584D-6DE6-8866-5990-8A7B8E8EF8B3}"/>
              </a:ext>
            </a:extLst>
          </p:cNvPr>
          <p:cNvSpPr txBox="1"/>
          <p:nvPr/>
        </p:nvSpPr>
        <p:spPr>
          <a:xfrm>
            <a:off x="759617" y="1271690"/>
            <a:ext cx="10672763" cy="1015663"/>
          </a:xfrm>
          <a:prstGeom prst="rect">
            <a:avLst/>
          </a:prstGeom>
          <a:noFill/>
        </p:spPr>
        <p:txBody>
          <a:bodyPr wrap="square" rtlCol="0">
            <a:spAutoFit/>
          </a:bodyPr>
          <a:lstStyle/>
          <a:p>
            <a:pPr algn="ctr"/>
            <a:r>
              <a:rPr lang="fr-CA" sz="3000" b="1" dirty="0">
                <a:latin typeface="Arial" panose="020B0604020202020204" pitchFamily="34" charset="0"/>
                <a:cs typeface="Arial" panose="020B0604020202020204" pitchFamily="34" charset="0"/>
              </a:rPr>
              <a:t>Lequel de cet enjeu est prioritaire afin de décider pour qui vous allez voter?</a:t>
            </a:r>
          </a:p>
        </p:txBody>
      </p:sp>
      <p:pic>
        <p:nvPicPr>
          <p:cNvPr id="14" name="Image 13">
            <a:extLst>
              <a:ext uri="{FF2B5EF4-FFF2-40B4-BE49-F238E27FC236}">
                <a16:creationId xmlns:a16="http://schemas.microsoft.com/office/drawing/2014/main" id="{0E69E380-C1B8-670C-258C-6DAB5990E8E4}"/>
              </a:ext>
            </a:extLst>
          </p:cNvPr>
          <p:cNvPicPr>
            <a:picLocks noChangeAspect="1"/>
          </p:cNvPicPr>
          <p:nvPr/>
        </p:nvPicPr>
        <p:blipFill>
          <a:blip r:embed="rId3"/>
          <a:stretch>
            <a:fillRect/>
          </a:stretch>
        </p:blipFill>
        <p:spPr>
          <a:xfrm>
            <a:off x="1718651" y="2804317"/>
            <a:ext cx="8754697" cy="2798212"/>
          </a:xfrm>
          <a:prstGeom prst="rect">
            <a:avLst/>
          </a:prstGeom>
        </p:spPr>
      </p:pic>
      <p:sp>
        <p:nvSpPr>
          <p:cNvPr id="15" name="Ellipse 14">
            <a:extLst>
              <a:ext uri="{FF2B5EF4-FFF2-40B4-BE49-F238E27FC236}">
                <a16:creationId xmlns:a16="http://schemas.microsoft.com/office/drawing/2014/main" id="{3DB76604-B536-4D8F-DB24-EE1CF471DABB}"/>
              </a:ext>
            </a:extLst>
          </p:cNvPr>
          <p:cNvSpPr/>
          <p:nvPr/>
        </p:nvSpPr>
        <p:spPr>
          <a:xfrm>
            <a:off x="1310526" y="3700610"/>
            <a:ext cx="2171700" cy="70347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Ellipse 1">
            <a:extLst>
              <a:ext uri="{FF2B5EF4-FFF2-40B4-BE49-F238E27FC236}">
                <a16:creationId xmlns:a16="http://schemas.microsoft.com/office/drawing/2014/main" id="{2CD83575-002C-CD5C-7369-0073F9D286B8}"/>
              </a:ext>
            </a:extLst>
          </p:cNvPr>
          <p:cNvSpPr/>
          <p:nvPr/>
        </p:nvSpPr>
        <p:spPr>
          <a:xfrm>
            <a:off x="1310526" y="4814954"/>
            <a:ext cx="2171700" cy="77135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584125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a:extLst>
              <a:ext uri="{FF2B5EF4-FFF2-40B4-BE49-F238E27FC236}">
                <a16:creationId xmlns:a16="http://schemas.microsoft.com/office/drawing/2014/main" id="{B92C7AD1-4DD4-AE6F-E71A-E1E5987DAB67}"/>
              </a:ext>
            </a:extLst>
          </p:cNvPr>
          <p:cNvSpPr txBox="1">
            <a:spLocks/>
          </p:cNvSpPr>
          <p:nvPr/>
        </p:nvSpPr>
        <p:spPr>
          <a:xfrm>
            <a:off x="508000" y="388828"/>
            <a:ext cx="11173883" cy="871205"/>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fr-CA" sz="3733" b="1" u="sng" dirty="0">
              <a:solidFill>
                <a:schemeClr val="accent1">
                  <a:lumMod val="75000"/>
                </a:schemeClr>
              </a:solidFill>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C396AB28-365B-CAF6-75D6-2983EB73CEE7}"/>
              </a:ext>
            </a:extLst>
          </p:cNvPr>
          <p:cNvPicPr>
            <a:picLocks noChangeAspect="1"/>
          </p:cNvPicPr>
          <p:nvPr/>
        </p:nvPicPr>
        <p:blipFill>
          <a:blip r:embed="rId3"/>
          <a:stretch>
            <a:fillRect/>
          </a:stretch>
        </p:blipFill>
        <p:spPr>
          <a:xfrm>
            <a:off x="4918212" y="1824678"/>
            <a:ext cx="5274999" cy="3907235"/>
          </a:xfrm>
          <a:prstGeom prst="rect">
            <a:avLst/>
          </a:prstGeom>
        </p:spPr>
      </p:pic>
      <p:pic>
        <p:nvPicPr>
          <p:cNvPr id="12" name="Image 11">
            <a:extLst>
              <a:ext uri="{FF2B5EF4-FFF2-40B4-BE49-F238E27FC236}">
                <a16:creationId xmlns:a16="http://schemas.microsoft.com/office/drawing/2014/main" id="{93F82A0B-2C10-E16A-8440-184C79DA0839}"/>
              </a:ext>
            </a:extLst>
          </p:cNvPr>
          <p:cNvPicPr>
            <a:picLocks noChangeAspect="1"/>
          </p:cNvPicPr>
          <p:nvPr/>
        </p:nvPicPr>
        <p:blipFill>
          <a:blip r:embed="rId4"/>
          <a:stretch>
            <a:fillRect/>
          </a:stretch>
        </p:blipFill>
        <p:spPr>
          <a:xfrm>
            <a:off x="366998" y="2995985"/>
            <a:ext cx="5127535" cy="3118396"/>
          </a:xfrm>
          <a:prstGeom prst="rect">
            <a:avLst/>
          </a:prstGeom>
        </p:spPr>
      </p:pic>
      <p:pic>
        <p:nvPicPr>
          <p:cNvPr id="3" name="Image 2">
            <a:extLst>
              <a:ext uri="{FF2B5EF4-FFF2-40B4-BE49-F238E27FC236}">
                <a16:creationId xmlns:a16="http://schemas.microsoft.com/office/drawing/2014/main" id="{0AF7C90E-6077-205D-EBD4-337CF1FB0836}"/>
              </a:ext>
            </a:extLst>
          </p:cNvPr>
          <p:cNvPicPr>
            <a:picLocks noChangeAspect="1"/>
          </p:cNvPicPr>
          <p:nvPr/>
        </p:nvPicPr>
        <p:blipFill>
          <a:blip r:embed="rId5"/>
          <a:stretch>
            <a:fillRect/>
          </a:stretch>
        </p:blipFill>
        <p:spPr>
          <a:xfrm>
            <a:off x="7410233" y="1508944"/>
            <a:ext cx="4587544" cy="1487041"/>
          </a:xfrm>
          <a:prstGeom prst="rect">
            <a:avLst/>
          </a:prstGeom>
        </p:spPr>
      </p:pic>
      <p:sp>
        <p:nvSpPr>
          <p:cNvPr id="6" name="Titre 5">
            <a:extLst>
              <a:ext uri="{FF2B5EF4-FFF2-40B4-BE49-F238E27FC236}">
                <a16:creationId xmlns:a16="http://schemas.microsoft.com/office/drawing/2014/main" id="{38612F13-C7D1-800F-E73D-2754AA987F2D}"/>
              </a:ext>
            </a:extLst>
          </p:cNvPr>
          <p:cNvSpPr>
            <a:spLocks noGrp="1"/>
          </p:cNvSpPr>
          <p:nvPr>
            <p:ph type="title"/>
          </p:nvPr>
        </p:nvSpPr>
        <p:spPr/>
        <p:txBody>
          <a:bodyPr>
            <a:normAutofit/>
          </a:bodyPr>
          <a:lstStyle/>
          <a:p>
            <a:r>
              <a:rPr lang="fr-CA" dirty="0"/>
              <a:t>Un déluge de déclarations et de décrets</a:t>
            </a:r>
          </a:p>
        </p:txBody>
      </p:sp>
      <p:pic>
        <p:nvPicPr>
          <p:cNvPr id="8" name="Image 7">
            <a:extLst>
              <a:ext uri="{FF2B5EF4-FFF2-40B4-BE49-F238E27FC236}">
                <a16:creationId xmlns:a16="http://schemas.microsoft.com/office/drawing/2014/main" id="{093827D1-9DF5-E0B8-4522-7FA0CE2FD05E}"/>
              </a:ext>
            </a:extLst>
          </p:cNvPr>
          <p:cNvPicPr>
            <a:picLocks noChangeAspect="1"/>
          </p:cNvPicPr>
          <p:nvPr/>
        </p:nvPicPr>
        <p:blipFill>
          <a:blip r:embed="rId6"/>
          <a:stretch>
            <a:fillRect/>
          </a:stretch>
        </p:blipFill>
        <p:spPr>
          <a:xfrm>
            <a:off x="525589" y="1715976"/>
            <a:ext cx="3354380" cy="1606375"/>
          </a:xfrm>
          <a:prstGeom prst="rect">
            <a:avLst/>
          </a:prstGeom>
        </p:spPr>
      </p:pic>
    </p:spTree>
    <p:extLst>
      <p:ext uri="{BB962C8B-B14F-4D97-AF65-F5344CB8AC3E}">
        <p14:creationId xmlns:p14="http://schemas.microsoft.com/office/powerpoint/2010/main" val="1704876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451F0-13E8-77FF-A435-848C7A296205}"/>
            </a:ext>
          </a:extLst>
        </p:cNvPr>
        <p:cNvGrpSpPr/>
        <p:nvPr/>
      </p:nvGrpSpPr>
      <p:grpSpPr>
        <a:xfrm>
          <a:off x="0" y="0"/>
          <a:ext cx="0" cy="0"/>
          <a:chOff x="0" y="0"/>
          <a:chExt cx="0" cy="0"/>
        </a:xfrm>
      </p:grpSpPr>
      <p:pic>
        <p:nvPicPr>
          <p:cNvPr id="14" name="Image 13">
            <a:extLst>
              <a:ext uri="{FF2B5EF4-FFF2-40B4-BE49-F238E27FC236}">
                <a16:creationId xmlns:a16="http://schemas.microsoft.com/office/drawing/2014/main" id="{43740AAE-9595-B88B-5C56-C68BB43F419B}"/>
              </a:ext>
            </a:extLst>
          </p:cNvPr>
          <p:cNvPicPr>
            <a:picLocks noChangeAspect="1"/>
          </p:cNvPicPr>
          <p:nvPr/>
        </p:nvPicPr>
        <p:blipFill>
          <a:blip r:embed="rId3"/>
          <a:stretch>
            <a:fillRect/>
          </a:stretch>
        </p:blipFill>
        <p:spPr>
          <a:xfrm>
            <a:off x="1511073" y="1928629"/>
            <a:ext cx="9167736" cy="4110664"/>
          </a:xfrm>
          <a:prstGeom prst="rect">
            <a:avLst/>
          </a:prstGeom>
        </p:spPr>
      </p:pic>
      <p:sp>
        <p:nvSpPr>
          <p:cNvPr id="15" name="Titre 1">
            <a:extLst>
              <a:ext uri="{FF2B5EF4-FFF2-40B4-BE49-F238E27FC236}">
                <a16:creationId xmlns:a16="http://schemas.microsoft.com/office/drawing/2014/main" id="{FC511D4C-6702-B5FC-1ED3-485E29EB8146}"/>
              </a:ext>
            </a:extLst>
          </p:cNvPr>
          <p:cNvSpPr txBox="1">
            <a:spLocks/>
          </p:cNvSpPr>
          <p:nvPr/>
        </p:nvSpPr>
        <p:spPr>
          <a:xfrm>
            <a:off x="508000" y="388828"/>
            <a:ext cx="11173883" cy="1327149"/>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fr-CA" sz="3733" dirty="0">
                <a:solidFill>
                  <a:schemeClr val="accent1">
                    <a:lumMod val="75000"/>
                  </a:schemeClr>
                </a:solidFill>
                <a:latin typeface="Poppins SemiBold" panose="00000700000000000000" pitchFamily="2" charset="0"/>
                <a:cs typeface="Poppins SemiBold" panose="00000700000000000000" pitchFamily="2" charset="0"/>
              </a:rPr>
              <a:t>Nombre de décrets présidentiels dans les </a:t>
            </a:r>
            <a:r>
              <a:rPr lang="fr-CA" sz="3733" u="sng" dirty="0">
                <a:solidFill>
                  <a:schemeClr val="accent1">
                    <a:lumMod val="75000"/>
                  </a:schemeClr>
                </a:solidFill>
                <a:latin typeface="Poppins SemiBold" panose="00000700000000000000" pitchFamily="2" charset="0"/>
                <a:cs typeface="Poppins SemiBold" panose="00000700000000000000" pitchFamily="2" charset="0"/>
              </a:rPr>
              <a:t>10 </a:t>
            </a:r>
            <a:r>
              <a:rPr lang="fr-CA" sz="3733" dirty="0">
                <a:solidFill>
                  <a:schemeClr val="accent1">
                    <a:lumMod val="75000"/>
                  </a:schemeClr>
                </a:solidFill>
                <a:latin typeface="Poppins SemiBold" panose="00000700000000000000" pitchFamily="2" charset="0"/>
                <a:cs typeface="Poppins SemiBold" panose="00000700000000000000" pitchFamily="2" charset="0"/>
              </a:rPr>
              <a:t>premiers jours</a:t>
            </a:r>
          </a:p>
        </p:txBody>
      </p:sp>
      <p:sp>
        <p:nvSpPr>
          <p:cNvPr id="2" name="Accolade ouvrante 1">
            <a:extLst>
              <a:ext uri="{FF2B5EF4-FFF2-40B4-BE49-F238E27FC236}">
                <a16:creationId xmlns:a16="http://schemas.microsoft.com/office/drawing/2014/main" id="{83928237-97C8-0277-49B4-CB10D5915FDC}"/>
              </a:ext>
            </a:extLst>
          </p:cNvPr>
          <p:cNvSpPr/>
          <p:nvPr/>
        </p:nvSpPr>
        <p:spPr>
          <a:xfrm>
            <a:off x="1786270" y="4295554"/>
            <a:ext cx="60959" cy="6095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sz="2400"/>
          </a:p>
        </p:txBody>
      </p:sp>
      <p:sp>
        <p:nvSpPr>
          <p:cNvPr id="4" name="Accolade ouvrante 3">
            <a:extLst>
              <a:ext uri="{FF2B5EF4-FFF2-40B4-BE49-F238E27FC236}">
                <a16:creationId xmlns:a16="http://schemas.microsoft.com/office/drawing/2014/main" id="{DD7A4890-1BFA-642B-8EA0-42114CAF973B}"/>
              </a:ext>
            </a:extLst>
          </p:cNvPr>
          <p:cNvSpPr/>
          <p:nvPr/>
        </p:nvSpPr>
        <p:spPr>
          <a:xfrm rot="5400000">
            <a:off x="5075988" y="-525499"/>
            <a:ext cx="950005" cy="7529443"/>
          </a:xfrm>
          <a:prstGeom prst="leftBrace">
            <a:avLst/>
          </a:prstGeom>
          <a:ln w="57150">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sz="2400"/>
          </a:p>
        </p:txBody>
      </p:sp>
      <p:sp>
        <p:nvSpPr>
          <p:cNvPr id="6" name="Titre 1">
            <a:extLst>
              <a:ext uri="{FF2B5EF4-FFF2-40B4-BE49-F238E27FC236}">
                <a16:creationId xmlns:a16="http://schemas.microsoft.com/office/drawing/2014/main" id="{2EED2861-9438-434E-7D9D-5D9C4B066EC5}"/>
              </a:ext>
            </a:extLst>
          </p:cNvPr>
          <p:cNvSpPr txBox="1">
            <a:spLocks/>
          </p:cNvSpPr>
          <p:nvPr/>
        </p:nvSpPr>
        <p:spPr>
          <a:xfrm>
            <a:off x="1511073" y="1682851"/>
            <a:ext cx="7529443" cy="1327149"/>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fr-CA" sz="2667" dirty="0">
                <a:solidFill>
                  <a:schemeClr val="bg2">
                    <a:lumMod val="25000"/>
                  </a:schemeClr>
                </a:solidFill>
                <a:latin typeface="Poppins SemiBold" panose="00000700000000000000" pitchFamily="2" charset="0"/>
                <a:cs typeface="Poppins SemiBold" panose="00000700000000000000" pitchFamily="2" charset="0"/>
              </a:rPr>
              <a:t>Nombre de décrets signés durant les </a:t>
            </a:r>
            <a:r>
              <a:rPr lang="fr-CA" sz="2667" u="sng" dirty="0">
                <a:solidFill>
                  <a:schemeClr val="bg2">
                    <a:lumMod val="25000"/>
                  </a:schemeClr>
                </a:solidFill>
                <a:latin typeface="Poppins SemiBold" panose="00000700000000000000" pitchFamily="2" charset="0"/>
                <a:cs typeface="Poppins SemiBold" panose="00000700000000000000" pitchFamily="2" charset="0"/>
              </a:rPr>
              <a:t>100</a:t>
            </a:r>
            <a:r>
              <a:rPr lang="fr-CA" sz="2667" dirty="0">
                <a:solidFill>
                  <a:schemeClr val="bg2">
                    <a:lumMod val="25000"/>
                  </a:schemeClr>
                </a:solidFill>
                <a:latin typeface="Poppins SemiBold" panose="00000700000000000000" pitchFamily="2" charset="0"/>
                <a:cs typeface="Poppins SemiBold" panose="00000700000000000000" pitchFamily="2" charset="0"/>
              </a:rPr>
              <a:t> premiers jours du mandat</a:t>
            </a:r>
          </a:p>
        </p:txBody>
      </p:sp>
      <p:sp>
        <p:nvSpPr>
          <p:cNvPr id="7" name="Flèche : bas 6">
            <a:extLst>
              <a:ext uri="{FF2B5EF4-FFF2-40B4-BE49-F238E27FC236}">
                <a16:creationId xmlns:a16="http://schemas.microsoft.com/office/drawing/2014/main" id="{43D804ED-CC44-F572-9DD8-80A3D076646C}"/>
              </a:ext>
            </a:extLst>
          </p:cNvPr>
          <p:cNvSpPr/>
          <p:nvPr/>
        </p:nvSpPr>
        <p:spPr>
          <a:xfrm rot="2435365">
            <a:off x="10301953" y="963146"/>
            <a:ext cx="708836" cy="1329148"/>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2400"/>
          </a:p>
        </p:txBody>
      </p:sp>
    </p:spTree>
    <p:extLst>
      <p:ext uri="{BB962C8B-B14F-4D97-AF65-F5344CB8AC3E}">
        <p14:creationId xmlns:p14="http://schemas.microsoft.com/office/powerpoint/2010/main" val="2888031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DC5B0D4-14F5-5A55-22BB-23516D4598AF}"/>
              </a:ext>
            </a:extLst>
          </p:cNvPr>
          <p:cNvPicPr>
            <a:picLocks noChangeAspect="1"/>
          </p:cNvPicPr>
          <p:nvPr/>
        </p:nvPicPr>
        <p:blipFill>
          <a:blip r:embed="rId3"/>
          <a:stretch>
            <a:fillRect/>
          </a:stretch>
        </p:blipFill>
        <p:spPr>
          <a:xfrm>
            <a:off x="1092880" y="75540"/>
            <a:ext cx="4721939" cy="1648167"/>
          </a:xfrm>
          <a:prstGeom prst="rect">
            <a:avLst/>
          </a:prstGeom>
        </p:spPr>
      </p:pic>
      <p:pic>
        <p:nvPicPr>
          <p:cNvPr id="7" name="Image 6">
            <a:extLst>
              <a:ext uri="{FF2B5EF4-FFF2-40B4-BE49-F238E27FC236}">
                <a16:creationId xmlns:a16="http://schemas.microsoft.com/office/drawing/2014/main" id="{67F66CE0-013D-D789-6506-AC733A3917E7}"/>
              </a:ext>
            </a:extLst>
          </p:cNvPr>
          <p:cNvPicPr>
            <a:picLocks noChangeAspect="1"/>
          </p:cNvPicPr>
          <p:nvPr/>
        </p:nvPicPr>
        <p:blipFill>
          <a:blip r:embed="rId4"/>
          <a:stretch>
            <a:fillRect/>
          </a:stretch>
        </p:blipFill>
        <p:spPr>
          <a:xfrm>
            <a:off x="4589503" y="1155528"/>
            <a:ext cx="6696795" cy="1349323"/>
          </a:xfrm>
          <a:prstGeom prst="rect">
            <a:avLst/>
          </a:prstGeom>
        </p:spPr>
      </p:pic>
      <p:pic>
        <p:nvPicPr>
          <p:cNvPr id="13" name="Image 12">
            <a:extLst>
              <a:ext uri="{FF2B5EF4-FFF2-40B4-BE49-F238E27FC236}">
                <a16:creationId xmlns:a16="http://schemas.microsoft.com/office/drawing/2014/main" id="{BF25CBEB-AFF7-E9DF-962E-C62EE0A830BA}"/>
              </a:ext>
            </a:extLst>
          </p:cNvPr>
          <p:cNvPicPr>
            <a:picLocks noChangeAspect="1"/>
          </p:cNvPicPr>
          <p:nvPr/>
        </p:nvPicPr>
        <p:blipFill>
          <a:blip r:embed="rId5"/>
          <a:stretch>
            <a:fillRect/>
          </a:stretch>
        </p:blipFill>
        <p:spPr>
          <a:xfrm>
            <a:off x="182753" y="5413470"/>
            <a:ext cx="3271097" cy="1431625"/>
          </a:xfrm>
          <a:prstGeom prst="rect">
            <a:avLst/>
          </a:prstGeom>
        </p:spPr>
      </p:pic>
      <p:pic>
        <p:nvPicPr>
          <p:cNvPr id="9" name="Espace réservé du contenu 8">
            <a:extLst>
              <a:ext uri="{FF2B5EF4-FFF2-40B4-BE49-F238E27FC236}">
                <a16:creationId xmlns:a16="http://schemas.microsoft.com/office/drawing/2014/main" id="{D642FE16-B136-B162-413D-60330CEE0193}"/>
              </a:ext>
            </a:extLst>
          </p:cNvPr>
          <p:cNvPicPr>
            <a:picLocks noGrp="1" noChangeAspect="1"/>
          </p:cNvPicPr>
          <p:nvPr>
            <p:ph idx="1"/>
          </p:nvPr>
        </p:nvPicPr>
        <p:blipFill>
          <a:blip r:embed="rId6"/>
          <a:stretch>
            <a:fillRect/>
          </a:stretch>
        </p:blipFill>
        <p:spPr>
          <a:xfrm>
            <a:off x="27873" y="2967658"/>
            <a:ext cx="10515600" cy="1428608"/>
          </a:xfrm>
        </p:spPr>
      </p:pic>
      <p:pic>
        <p:nvPicPr>
          <p:cNvPr id="15" name="Image 14">
            <a:extLst>
              <a:ext uri="{FF2B5EF4-FFF2-40B4-BE49-F238E27FC236}">
                <a16:creationId xmlns:a16="http://schemas.microsoft.com/office/drawing/2014/main" id="{7BE29A91-D7A1-8753-2352-E280165CCD59}"/>
              </a:ext>
            </a:extLst>
          </p:cNvPr>
          <p:cNvPicPr>
            <a:picLocks noChangeAspect="1"/>
          </p:cNvPicPr>
          <p:nvPr/>
        </p:nvPicPr>
        <p:blipFill>
          <a:blip r:embed="rId7"/>
          <a:stretch>
            <a:fillRect/>
          </a:stretch>
        </p:blipFill>
        <p:spPr>
          <a:xfrm rot="493681">
            <a:off x="7638002" y="113008"/>
            <a:ext cx="4385189" cy="1476481"/>
          </a:xfrm>
          <a:prstGeom prst="rect">
            <a:avLst/>
          </a:prstGeom>
        </p:spPr>
      </p:pic>
      <p:pic>
        <p:nvPicPr>
          <p:cNvPr id="17" name="Image 16">
            <a:extLst>
              <a:ext uri="{FF2B5EF4-FFF2-40B4-BE49-F238E27FC236}">
                <a16:creationId xmlns:a16="http://schemas.microsoft.com/office/drawing/2014/main" id="{604CDBCB-559D-D20E-FB1F-3343AB291EF8}"/>
              </a:ext>
            </a:extLst>
          </p:cNvPr>
          <p:cNvPicPr>
            <a:picLocks noChangeAspect="1"/>
          </p:cNvPicPr>
          <p:nvPr/>
        </p:nvPicPr>
        <p:blipFill>
          <a:blip r:embed="rId8"/>
          <a:stretch>
            <a:fillRect/>
          </a:stretch>
        </p:blipFill>
        <p:spPr>
          <a:xfrm>
            <a:off x="8252076" y="5467908"/>
            <a:ext cx="3854197" cy="1302006"/>
          </a:xfrm>
          <a:prstGeom prst="rect">
            <a:avLst/>
          </a:prstGeom>
        </p:spPr>
      </p:pic>
      <p:pic>
        <p:nvPicPr>
          <p:cNvPr id="21" name="Image 20">
            <a:extLst>
              <a:ext uri="{FF2B5EF4-FFF2-40B4-BE49-F238E27FC236}">
                <a16:creationId xmlns:a16="http://schemas.microsoft.com/office/drawing/2014/main" id="{11BB825A-8503-8711-08A1-8209F3605593}"/>
              </a:ext>
            </a:extLst>
          </p:cNvPr>
          <p:cNvPicPr>
            <a:picLocks noChangeAspect="1"/>
          </p:cNvPicPr>
          <p:nvPr/>
        </p:nvPicPr>
        <p:blipFill>
          <a:blip r:embed="rId9"/>
          <a:stretch>
            <a:fillRect/>
          </a:stretch>
        </p:blipFill>
        <p:spPr>
          <a:xfrm>
            <a:off x="3498940" y="5586527"/>
            <a:ext cx="4438960" cy="1137074"/>
          </a:xfrm>
          <a:prstGeom prst="rect">
            <a:avLst/>
          </a:prstGeom>
        </p:spPr>
      </p:pic>
      <p:pic>
        <p:nvPicPr>
          <p:cNvPr id="25" name="Image 24">
            <a:extLst>
              <a:ext uri="{FF2B5EF4-FFF2-40B4-BE49-F238E27FC236}">
                <a16:creationId xmlns:a16="http://schemas.microsoft.com/office/drawing/2014/main" id="{061F24C6-D9D3-6DF1-21DB-DD0029F9FCB4}"/>
              </a:ext>
            </a:extLst>
          </p:cNvPr>
          <p:cNvPicPr>
            <a:picLocks noChangeAspect="1"/>
          </p:cNvPicPr>
          <p:nvPr/>
        </p:nvPicPr>
        <p:blipFill>
          <a:blip r:embed="rId10"/>
          <a:stretch>
            <a:fillRect/>
          </a:stretch>
        </p:blipFill>
        <p:spPr>
          <a:xfrm>
            <a:off x="6643183" y="2667602"/>
            <a:ext cx="5495299" cy="990242"/>
          </a:xfrm>
          <a:prstGeom prst="rect">
            <a:avLst/>
          </a:prstGeom>
        </p:spPr>
      </p:pic>
      <p:pic>
        <p:nvPicPr>
          <p:cNvPr id="27" name="Image 26">
            <a:extLst>
              <a:ext uri="{FF2B5EF4-FFF2-40B4-BE49-F238E27FC236}">
                <a16:creationId xmlns:a16="http://schemas.microsoft.com/office/drawing/2014/main" id="{A32D74E4-1384-4B74-FF13-8EAA9553C9EC}"/>
              </a:ext>
            </a:extLst>
          </p:cNvPr>
          <p:cNvPicPr>
            <a:picLocks noChangeAspect="1"/>
          </p:cNvPicPr>
          <p:nvPr/>
        </p:nvPicPr>
        <p:blipFill>
          <a:blip r:embed="rId11"/>
          <a:stretch>
            <a:fillRect/>
          </a:stretch>
        </p:blipFill>
        <p:spPr>
          <a:xfrm rot="453399">
            <a:off x="207635" y="1384927"/>
            <a:ext cx="4040834" cy="645274"/>
          </a:xfrm>
          <a:prstGeom prst="rect">
            <a:avLst/>
          </a:prstGeom>
        </p:spPr>
      </p:pic>
      <p:pic>
        <p:nvPicPr>
          <p:cNvPr id="29" name="Image 28">
            <a:extLst>
              <a:ext uri="{FF2B5EF4-FFF2-40B4-BE49-F238E27FC236}">
                <a16:creationId xmlns:a16="http://schemas.microsoft.com/office/drawing/2014/main" id="{F6C8B7B2-3431-8CB8-8079-C511C918A432}"/>
              </a:ext>
            </a:extLst>
          </p:cNvPr>
          <p:cNvPicPr>
            <a:picLocks noChangeAspect="1"/>
          </p:cNvPicPr>
          <p:nvPr/>
        </p:nvPicPr>
        <p:blipFill>
          <a:blip r:embed="rId12"/>
          <a:stretch>
            <a:fillRect/>
          </a:stretch>
        </p:blipFill>
        <p:spPr>
          <a:xfrm>
            <a:off x="1903520" y="2455848"/>
            <a:ext cx="4739663" cy="1064434"/>
          </a:xfrm>
          <a:prstGeom prst="rect">
            <a:avLst/>
          </a:prstGeom>
        </p:spPr>
      </p:pic>
      <p:pic>
        <p:nvPicPr>
          <p:cNvPr id="31" name="Image 30">
            <a:extLst>
              <a:ext uri="{FF2B5EF4-FFF2-40B4-BE49-F238E27FC236}">
                <a16:creationId xmlns:a16="http://schemas.microsoft.com/office/drawing/2014/main" id="{282DD1C0-414E-1F3E-7665-9331EF3995C4}"/>
              </a:ext>
            </a:extLst>
          </p:cNvPr>
          <p:cNvPicPr>
            <a:picLocks noChangeAspect="1"/>
          </p:cNvPicPr>
          <p:nvPr/>
        </p:nvPicPr>
        <p:blipFill>
          <a:blip r:embed="rId13"/>
          <a:stretch>
            <a:fillRect/>
          </a:stretch>
        </p:blipFill>
        <p:spPr>
          <a:xfrm>
            <a:off x="6390250" y="4412656"/>
            <a:ext cx="5329937" cy="844497"/>
          </a:xfrm>
          <a:prstGeom prst="rect">
            <a:avLst/>
          </a:prstGeom>
        </p:spPr>
      </p:pic>
      <p:pic>
        <p:nvPicPr>
          <p:cNvPr id="33" name="Image 32">
            <a:extLst>
              <a:ext uri="{FF2B5EF4-FFF2-40B4-BE49-F238E27FC236}">
                <a16:creationId xmlns:a16="http://schemas.microsoft.com/office/drawing/2014/main" id="{19EDE61A-1639-C4F9-8A25-6F9A8EE89090}"/>
              </a:ext>
            </a:extLst>
          </p:cNvPr>
          <p:cNvPicPr>
            <a:picLocks noChangeAspect="1"/>
          </p:cNvPicPr>
          <p:nvPr/>
        </p:nvPicPr>
        <p:blipFill>
          <a:blip r:embed="rId14"/>
          <a:stretch>
            <a:fillRect/>
          </a:stretch>
        </p:blipFill>
        <p:spPr>
          <a:xfrm>
            <a:off x="274546" y="4569139"/>
            <a:ext cx="5617882" cy="616331"/>
          </a:xfrm>
          <a:prstGeom prst="rect">
            <a:avLst/>
          </a:prstGeom>
        </p:spPr>
      </p:pic>
    </p:spTree>
    <p:extLst>
      <p:ext uri="{BB962C8B-B14F-4D97-AF65-F5344CB8AC3E}">
        <p14:creationId xmlns:p14="http://schemas.microsoft.com/office/powerpoint/2010/main" val="1310229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EC76F-4FF7-964F-C63A-F0608E2C3B8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80724A9-AE83-E526-3022-1BDCD6C59D8E}"/>
              </a:ext>
            </a:extLst>
          </p:cNvPr>
          <p:cNvSpPr>
            <a:spLocks noGrp="1"/>
          </p:cNvSpPr>
          <p:nvPr>
            <p:ph type="title"/>
            <p:custDataLst>
              <p:tags r:id="rId1"/>
            </p:custDataLst>
          </p:nvPr>
        </p:nvSpPr>
        <p:spPr/>
        <p:txBody>
          <a:bodyPr>
            <a:normAutofit/>
          </a:bodyPr>
          <a:lstStyle/>
          <a:p>
            <a:pPr algn="ctr"/>
            <a:r>
              <a:rPr lang="fr-CA" b="1" dirty="0"/>
              <a:t>Un mouvement de fond à l’assaut de la démocratie américaine</a:t>
            </a:r>
          </a:p>
        </p:txBody>
      </p:sp>
      <p:pic>
        <p:nvPicPr>
          <p:cNvPr id="15" name="Image 14" descr="Une image contenant texte, homme, costume, habits&#10;&#10;Description générée automatiquement">
            <a:extLst>
              <a:ext uri="{FF2B5EF4-FFF2-40B4-BE49-F238E27FC236}">
                <a16:creationId xmlns:a16="http://schemas.microsoft.com/office/drawing/2014/main" id="{626ED1BF-A6BE-B6E3-F85D-0BC1AB9CFB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7265" y="3847437"/>
            <a:ext cx="4268183" cy="2940793"/>
          </a:xfrm>
          <a:prstGeom prst="rect">
            <a:avLst/>
          </a:prstGeom>
        </p:spPr>
      </p:pic>
      <p:pic>
        <p:nvPicPr>
          <p:cNvPr id="17" name="Image 16" descr="Une image contenant texte, Police, blanc, typographie&#10;&#10;Description générée automatiquement">
            <a:extLst>
              <a:ext uri="{FF2B5EF4-FFF2-40B4-BE49-F238E27FC236}">
                <a16:creationId xmlns:a16="http://schemas.microsoft.com/office/drawing/2014/main" id="{60721DD0-E8E3-7851-7031-E011B86A65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4866" y="4819963"/>
            <a:ext cx="4163169" cy="1840939"/>
          </a:xfrm>
          <a:prstGeom prst="rect">
            <a:avLst/>
          </a:prstGeom>
        </p:spPr>
      </p:pic>
      <p:pic>
        <p:nvPicPr>
          <p:cNvPr id="10" name="Image 9">
            <a:extLst>
              <a:ext uri="{FF2B5EF4-FFF2-40B4-BE49-F238E27FC236}">
                <a16:creationId xmlns:a16="http://schemas.microsoft.com/office/drawing/2014/main" id="{ADB5CCB3-0105-D718-0EB9-248B81E60471}"/>
              </a:ext>
            </a:extLst>
          </p:cNvPr>
          <p:cNvPicPr>
            <a:picLocks noChangeAspect="1"/>
          </p:cNvPicPr>
          <p:nvPr/>
        </p:nvPicPr>
        <p:blipFill>
          <a:blip r:embed="rId6"/>
          <a:stretch>
            <a:fillRect/>
          </a:stretch>
        </p:blipFill>
        <p:spPr>
          <a:xfrm>
            <a:off x="213534" y="2568010"/>
            <a:ext cx="6325507" cy="1075222"/>
          </a:xfrm>
          <a:prstGeom prst="rect">
            <a:avLst/>
          </a:prstGeom>
        </p:spPr>
      </p:pic>
      <p:pic>
        <p:nvPicPr>
          <p:cNvPr id="16" name="Image 15">
            <a:extLst>
              <a:ext uri="{FF2B5EF4-FFF2-40B4-BE49-F238E27FC236}">
                <a16:creationId xmlns:a16="http://schemas.microsoft.com/office/drawing/2014/main" id="{AB7105FD-7B16-AEE5-2CD0-3B8494096249}"/>
              </a:ext>
            </a:extLst>
          </p:cNvPr>
          <p:cNvPicPr>
            <a:picLocks noChangeAspect="1"/>
          </p:cNvPicPr>
          <p:nvPr/>
        </p:nvPicPr>
        <p:blipFill>
          <a:blip r:embed="rId7"/>
          <a:stretch>
            <a:fillRect/>
          </a:stretch>
        </p:blipFill>
        <p:spPr>
          <a:xfrm>
            <a:off x="737737" y="4115035"/>
            <a:ext cx="3794952" cy="1227147"/>
          </a:xfrm>
          <a:prstGeom prst="rect">
            <a:avLst/>
          </a:prstGeom>
        </p:spPr>
      </p:pic>
      <p:pic>
        <p:nvPicPr>
          <p:cNvPr id="19" name="Image 18">
            <a:extLst>
              <a:ext uri="{FF2B5EF4-FFF2-40B4-BE49-F238E27FC236}">
                <a16:creationId xmlns:a16="http://schemas.microsoft.com/office/drawing/2014/main" id="{184E869B-DCD0-93DE-9E7B-A91140190597}"/>
              </a:ext>
            </a:extLst>
          </p:cNvPr>
          <p:cNvPicPr>
            <a:picLocks noChangeAspect="1"/>
          </p:cNvPicPr>
          <p:nvPr/>
        </p:nvPicPr>
        <p:blipFill>
          <a:blip r:embed="rId8"/>
          <a:stretch>
            <a:fillRect/>
          </a:stretch>
        </p:blipFill>
        <p:spPr>
          <a:xfrm>
            <a:off x="2127988" y="1391536"/>
            <a:ext cx="9047258" cy="1151664"/>
          </a:xfrm>
          <a:prstGeom prst="rect">
            <a:avLst/>
          </a:prstGeom>
        </p:spPr>
      </p:pic>
      <p:pic>
        <p:nvPicPr>
          <p:cNvPr id="21" name="Image 20">
            <a:extLst>
              <a:ext uri="{FF2B5EF4-FFF2-40B4-BE49-F238E27FC236}">
                <a16:creationId xmlns:a16="http://schemas.microsoft.com/office/drawing/2014/main" id="{870C1334-08E9-DEB1-082A-8EE752D767D9}"/>
              </a:ext>
            </a:extLst>
          </p:cNvPr>
          <p:cNvPicPr>
            <a:picLocks noChangeAspect="1"/>
          </p:cNvPicPr>
          <p:nvPr/>
        </p:nvPicPr>
        <p:blipFill>
          <a:blip r:embed="rId9"/>
          <a:stretch>
            <a:fillRect/>
          </a:stretch>
        </p:blipFill>
        <p:spPr>
          <a:xfrm>
            <a:off x="231308" y="5661937"/>
            <a:ext cx="5552749" cy="722434"/>
          </a:xfrm>
          <a:prstGeom prst="rect">
            <a:avLst/>
          </a:prstGeom>
        </p:spPr>
      </p:pic>
      <p:pic>
        <p:nvPicPr>
          <p:cNvPr id="14" name="Image 13" descr="Une image contenant texte, capture d’écran, Police&#10;&#10;Description générée automatiquement">
            <a:extLst>
              <a:ext uri="{FF2B5EF4-FFF2-40B4-BE49-F238E27FC236}">
                <a16:creationId xmlns:a16="http://schemas.microsoft.com/office/drawing/2014/main" id="{D378E99F-C685-55D9-20B5-2AA9840430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1617" y="2104123"/>
            <a:ext cx="5234008" cy="1693693"/>
          </a:xfrm>
          <a:prstGeom prst="rect">
            <a:avLst/>
          </a:prstGeom>
        </p:spPr>
      </p:pic>
    </p:spTree>
    <p:extLst>
      <p:ext uri="{BB962C8B-B14F-4D97-AF65-F5344CB8AC3E}">
        <p14:creationId xmlns:p14="http://schemas.microsoft.com/office/powerpoint/2010/main" val="1169460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angle isocèle 6">
            <a:extLst>
              <a:ext uri="{FF2B5EF4-FFF2-40B4-BE49-F238E27FC236}">
                <a16:creationId xmlns:a16="http://schemas.microsoft.com/office/drawing/2014/main" id="{780528DC-365F-6880-11AB-8043F3974B11}"/>
              </a:ext>
            </a:extLst>
          </p:cNvPr>
          <p:cNvSpPr/>
          <p:nvPr/>
        </p:nvSpPr>
        <p:spPr>
          <a:xfrm rot="10800000">
            <a:off x="2428874" y="1456661"/>
            <a:ext cx="5186362" cy="3343861"/>
          </a:xfrm>
          <a:prstGeom prst="triangle">
            <a:avLst>
              <a:gd name="adj" fmla="val 50000"/>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solidFill>
                <a:schemeClr val="accent2">
                  <a:lumMod val="60000"/>
                  <a:lumOff val="40000"/>
                </a:schemeClr>
              </a:solidFill>
            </a:endParaRPr>
          </a:p>
        </p:txBody>
      </p:sp>
      <p:sp>
        <p:nvSpPr>
          <p:cNvPr id="2" name="Titre 1">
            <a:extLst>
              <a:ext uri="{FF2B5EF4-FFF2-40B4-BE49-F238E27FC236}">
                <a16:creationId xmlns:a16="http://schemas.microsoft.com/office/drawing/2014/main" id="{F7C33F15-6051-FAD1-2F52-BEDBF92433D6}"/>
              </a:ext>
            </a:extLst>
          </p:cNvPr>
          <p:cNvSpPr>
            <a:spLocks noGrp="1"/>
          </p:cNvSpPr>
          <p:nvPr>
            <p:ph type="title"/>
          </p:nvPr>
        </p:nvSpPr>
        <p:spPr>
          <a:xfrm>
            <a:off x="148405" y="44546"/>
            <a:ext cx="11712669" cy="1263896"/>
          </a:xfrm>
        </p:spPr>
        <p:txBody>
          <a:bodyPr>
            <a:noAutofit/>
          </a:bodyPr>
          <a:lstStyle/>
          <a:p>
            <a:pPr algn="ctr"/>
            <a:r>
              <a:rPr lang="fr-CA" sz="3200" dirty="0"/>
              <a:t>Un classique de l’Histoire : le triangle permettant le pouvoir autoritaire (outre l’usage de la violence politique)</a:t>
            </a:r>
          </a:p>
        </p:txBody>
      </p:sp>
      <p:sp>
        <p:nvSpPr>
          <p:cNvPr id="3" name="Espace réservé du contenu 2">
            <a:extLst>
              <a:ext uri="{FF2B5EF4-FFF2-40B4-BE49-F238E27FC236}">
                <a16:creationId xmlns:a16="http://schemas.microsoft.com/office/drawing/2014/main" id="{52315245-AF3C-12E7-F3A6-BBBE395EDD0C}"/>
              </a:ext>
            </a:extLst>
          </p:cNvPr>
          <p:cNvSpPr>
            <a:spLocks noGrp="1"/>
          </p:cNvSpPr>
          <p:nvPr>
            <p:ph idx="1"/>
          </p:nvPr>
        </p:nvSpPr>
        <p:spPr>
          <a:xfrm>
            <a:off x="148404" y="1503694"/>
            <a:ext cx="2618515" cy="1815882"/>
          </a:xfrm>
        </p:spPr>
        <p:txBody>
          <a:bodyPr>
            <a:normAutofit/>
          </a:bodyPr>
          <a:lstStyle/>
          <a:p>
            <a:pPr marL="0" indent="0" algn="r">
              <a:buNone/>
            </a:pPr>
            <a:r>
              <a:rPr lang="fr-CA" b="1" dirty="0"/>
              <a:t>1) Le pouvoir de l’argent: </a:t>
            </a:r>
            <a:r>
              <a:rPr lang="fr-CA" dirty="0"/>
              <a:t>premier pilier </a:t>
            </a:r>
          </a:p>
        </p:txBody>
      </p:sp>
      <p:sp>
        <p:nvSpPr>
          <p:cNvPr id="6" name="ZoneTexte 5">
            <a:extLst>
              <a:ext uri="{FF2B5EF4-FFF2-40B4-BE49-F238E27FC236}">
                <a16:creationId xmlns:a16="http://schemas.microsoft.com/office/drawing/2014/main" id="{6FB3196B-FBE6-DF63-5D60-1756E549B654}"/>
              </a:ext>
            </a:extLst>
          </p:cNvPr>
          <p:cNvSpPr txBox="1"/>
          <p:nvPr/>
        </p:nvSpPr>
        <p:spPr>
          <a:xfrm>
            <a:off x="7195280" y="1452201"/>
            <a:ext cx="4848316" cy="2677656"/>
          </a:xfrm>
          <a:prstGeom prst="rect">
            <a:avLst/>
          </a:prstGeom>
          <a:noFill/>
        </p:spPr>
        <p:txBody>
          <a:bodyPr wrap="square">
            <a:spAutoFit/>
          </a:bodyPr>
          <a:lstStyle/>
          <a:p>
            <a:r>
              <a:rPr lang="fr-CA" sz="2800" b="1" dirty="0"/>
              <a:t>2) Le portée et le contrôle des communications: </a:t>
            </a:r>
            <a:r>
              <a:rPr lang="fr-CA" sz="2800" dirty="0"/>
              <a:t>attaques contre les médias; mise en place de plateformes contrôlées par le pouvoir; </a:t>
            </a:r>
            <a:r>
              <a:rPr lang="fr-CA" sz="2800" dirty="0">
                <a:solidFill>
                  <a:prstClr val="black"/>
                </a:solidFill>
              </a:rPr>
              <a:t>moyens et visibilités énormes.</a:t>
            </a:r>
            <a:endParaRPr lang="fr-CA" sz="2200" dirty="0"/>
          </a:p>
        </p:txBody>
      </p:sp>
      <p:sp>
        <p:nvSpPr>
          <p:cNvPr id="9" name="ZoneTexte 8">
            <a:extLst>
              <a:ext uri="{FF2B5EF4-FFF2-40B4-BE49-F238E27FC236}">
                <a16:creationId xmlns:a16="http://schemas.microsoft.com/office/drawing/2014/main" id="{179C0D89-6CC2-08D8-B046-84DD1DA54298}"/>
              </a:ext>
            </a:extLst>
          </p:cNvPr>
          <p:cNvSpPr txBox="1"/>
          <p:nvPr/>
        </p:nvSpPr>
        <p:spPr>
          <a:xfrm>
            <a:off x="148405" y="4858916"/>
            <a:ext cx="11895190" cy="1815882"/>
          </a:xfrm>
          <a:prstGeom prst="rect">
            <a:avLst/>
          </a:prstGeom>
          <a:noFill/>
        </p:spPr>
        <p:txBody>
          <a:bodyPr wrap="square">
            <a:spAutoFit/>
          </a:bodyPr>
          <a:lstStyle/>
          <a:p>
            <a:pPr algn="ctr"/>
            <a:r>
              <a:rPr lang="fr-CA" sz="2800" b="1" dirty="0"/>
              <a:t>3) La mobilisation des esprits : </a:t>
            </a:r>
            <a:r>
              <a:rPr lang="fr-CA" sz="2800" dirty="0"/>
              <a:t>appel à l’idéal suprême (Dieu, la grandeur de la nation, la famille); émulsionner et canaliser la colère avec la fabrication d’un ennemi (interne ou externe) en le déshumanisant (migrant = criminel); désinformation, mensonge et censure.</a:t>
            </a:r>
          </a:p>
        </p:txBody>
      </p:sp>
      <p:sp>
        <p:nvSpPr>
          <p:cNvPr id="10" name="ZoneTexte 9">
            <a:extLst>
              <a:ext uri="{FF2B5EF4-FFF2-40B4-BE49-F238E27FC236}">
                <a16:creationId xmlns:a16="http://schemas.microsoft.com/office/drawing/2014/main" id="{50667A1B-20B7-1918-CC97-CF53F63565F8}"/>
              </a:ext>
            </a:extLst>
          </p:cNvPr>
          <p:cNvSpPr txBox="1"/>
          <p:nvPr/>
        </p:nvSpPr>
        <p:spPr>
          <a:xfrm>
            <a:off x="3250404" y="1437252"/>
            <a:ext cx="3543300" cy="2246769"/>
          </a:xfrm>
          <a:prstGeom prst="rect">
            <a:avLst/>
          </a:prstGeom>
          <a:noFill/>
        </p:spPr>
        <p:txBody>
          <a:bodyPr wrap="square" rtlCol="0">
            <a:spAutoFit/>
          </a:bodyPr>
          <a:lstStyle/>
          <a:p>
            <a:pPr algn="ctr"/>
            <a:r>
              <a:rPr lang="fr-CA" sz="2800" b="1" dirty="0"/>
              <a:t>Leader autoritaire soutenu par une puissante oligarchie économique et/ou religieuse</a:t>
            </a:r>
          </a:p>
        </p:txBody>
      </p:sp>
      <p:pic>
        <p:nvPicPr>
          <p:cNvPr id="5" name="Image 4">
            <a:extLst>
              <a:ext uri="{FF2B5EF4-FFF2-40B4-BE49-F238E27FC236}">
                <a16:creationId xmlns:a16="http://schemas.microsoft.com/office/drawing/2014/main" id="{647DB012-DFD8-4336-2904-AA919AC99F1E}"/>
              </a:ext>
            </a:extLst>
          </p:cNvPr>
          <p:cNvPicPr>
            <a:picLocks noChangeAspect="1"/>
          </p:cNvPicPr>
          <p:nvPr/>
        </p:nvPicPr>
        <p:blipFill>
          <a:blip r:embed="rId3"/>
          <a:stretch>
            <a:fillRect/>
          </a:stretch>
        </p:blipFill>
        <p:spPr>
          <a:xfrm>
            <a:off x="148405" y="3128592"/>
            <a:ext cx="2847688" cy="1422622"/>
          </a:xfrm>
          <a:prstGeom prst="rect">
            <a:avLst/>
          </a:prstGeom>
        </p:spPr>
      </p:pic>
    </p:spTree>
    <p:extLst>
      <p:ext uri="{BB962C8B-B14F-4D97-AF65-F5344CB8AC3E}">
        <p14:creationId xmlns:p14="http://schemas.microsoft.com/office/powerpoint/2010/main" val="24928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DC9CB2-AC90-DCFF-F4AA-BA772AC0DE32}"/>
              </a:ext>
            </a:extLst>
          </p:cNvPr>
          <p:cNvSpPr>
            <a:spLocks noGrp="1"/>
          </p:cNvSpPr>
          <p:nvPr>
            <p:ph type="title"/>
          </p:nvPr>
        </p:nvSpPr>
        <p:spPr/>
        <p:txBody>
          <a:bodyPr>
            <a:normAutofit fontScale="90000"/>
          </a:bodyPr>
          <a:lstStyle/>
          <a:p>
            <a:r>
              <a:rPr lang="fr-CA" dirty="0"/>
              <a:t>Mais est-ce que l’histoire est vraiment en train de se répéter?</a:t>
            </a:r>
          </a:p>
        </p:txBody>
      </p:sp>
      <p:pic>
        <p:nvPicPr>
          <p:cNvPr id="4" name="Image 3">
            <a:extLst>
              <a:ext uri="{FF2B5EF4-FFF2-40B4-BE49-F238E27FC236}">
                <a16:creationId xmlns:a16="http://schemas.microsoft.com/office/drawing/2014/main" id="{AB4C76B6-5403-1F60-263C-86E15C1781AC}"/>
              </a:ext>
            </a:extLst>
          </p:cNvPr>
          <p:cNvPicPr>
            <a:picLocks noChangeAspect="1"/>
          </p:cNvPicPr>
          <p:nvPr/>
        </p:nvPicPr>
        <p:blipFill>
          <a:blip r:embed="rId2"/>
          <a:stretch>
            <a:fillRect/>
          </a:stretch>
        </p:blipFill>
        <p:spPr>
          <a:xfrm>
            <a:off x="122830" y="1746914"/>
            <a:ext cx="11905344" cy="2033516"/>
          </a:xfrm>
          <a:prstGeom prst="rect">
            <a:avLst/>
          </a:prstGeom>
          <a:ln w="88900" cap="sq" cmpd="thickThin">
            <a:solidFill>
              <a:srgbClr val="000000"/>
            </a:solidFill>
            <a:prstDash val="solid"/>
            <a:miter lim="800000"/>
          </a:ln>
          <a:effectLst>
            <a:innerShdw blurRad="76200">
              <a:srgbClr val="000000"/>
            </a:innerShdw>
          </a:effectLst>
        </p:spPr>
      </p:pic>
      <p:sp>
        <p:nvSpPr>
          <p:cNvPr id="6" name="ZoneTexte 5">
            <a:extLst>
              <a:ext uri="{FF2B5EF4-FFF2-40B4-BE49-F238E27FC236}">
                <a16:creationId xmlns:a16="http://schemas.microsoft.com/office/drawing/2014/main" id="{3DFEDF1C-7A04-6FE2-E90E-909E027052C4}"/>
              </a:ext>
            </a:extLst>
          </p:cNvPr>
          <p:cNvSpPr txBox="1"/>
          <p:nvPr/>
        </p:nvSpPr>
        <p:spPr>
          <a:xfrm>
            <a:off x="838200" y="4173638"/>
            <a:ext cx="10739203" cy="2308324"/>
          </a:xfrm>
          <a:prstGeom prst="rect">
            <a:avLst/>
          </a:prstGeom>
          <a:noFill/>
        </p:spPr>
        <p:txBody>
          <a:bodyPr wrap="square">
            <a:spAutoFit/>
          </a:bodyPr>
          <a:lstStyle/>
          <a:p>
            <a:pPr algn="ctr"/>
            <a:r>
              <a:rPr lang="fr-CA" sz="3600" dirty="0">
                <a:latin typeface="Arial" panose="020B0604020202020204" pitchFamily="34" charset="0"/>
                <a:cs typeface="Arial" panose="020B0604020202020204" pitchFamily="34" charset="0"/>
              </a:rPr>
              <a:t>Deux grandes différences avec les années 1930 :</a:t>
            </a:r>
          </a:p>
          <a:p>
            <a:pPr marL="742950" indent="-742950" algn="ctr">
              <a:buFont typeface="+mj-lt"/>
              <a:buAutoNum type="arabicPeriod"/>
            </a:pPr>
            <a:r>
              <a:rPr lang="fr-CA" sz="3600" dirty="0">
                <a:latin typeface="Arial" panose="020B0604020202020204" pitchFamily="34" charset="0"/>
                <a:cs typeface="Arial" panose="020B0604020202020204" pitchFamily="34" charset="0"/>
              </a:rPr>
              <a:t>Des démocraties beaucoup plus développées.</a:t>
            </a:r>
          </a:p>
          <a:p>
            <a:pPr marL="742950" indent="-742950" algn="ctr">
              <a:buFont typeface="+mj-lt"/>
              <a:buAutoNum type="arabicPeriod"/>
            </a:pPr>
            <a:r>
              <a:rPr lang="fr-CA" sz="3600" dirty="0">
                <a:latin typeface="Arial" panose="020B0604020202020204" pitchFamily="34" charset="0"/>
                <a:cs typeface="Arial" panose="020B0604020202020204" pitchFamily="34" charset="0"/>
              </a:rPr>
              <a:t>Le niveau de confort matériel ne se compare absolument pas à l’Europe d’il y a cent ans.</a:t>
            </a:r>
          </a:p>
        </p:txBody>
      </p:sp>
    </p:spTree>
    <p:extLst>
      <p:ext uri="{BB962C8B-B14F-4D97-AF65-F5344CB8AC3E}">
        <p14:creationId xmlns:p14="http://schemas.microsoft.com/office/powerpoint/2010/main" val="3127697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882BF-D806-7D1E-60A3-43BC5264395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23F3146-B7F1-1236-6F28-0DC1D477FE80}"/>
              </a:ext>
            </a:extLst>
          </p:cNvPr>
          <p:cNvSpPr>
            <a:spLocks noGrp="1"/>
          </p:cNvSpPr>
          <p:nvPr>
            <p:ph type="title"/>
            <p:custDataLst>
              <p:tags r:id="rId1"/>
            </p:custDataLst>
          </p:nvPr>
        </p:nvSpPr>
        <p:spPr/>
        <p:txBody>
          <a:bodyPr>
            <a:normAutofit/>
          </a:bodyPr>
          <a:lstStyle/>
          <a:p>
            <a:r>
              <a:rPr lang="fr-CA" sz="4000" dirty="0"/>
              <a:t>Au Canada</a:t>
            </a:r>
          </a:p>
        </p:txBody>
      </p:sp>
      <p:sp>
        <p:nvSpPr>
          <p:cNvPr id="3" name="Espace réservé du texte 2">
            <a:extLst>
              <a:ext uri="{FF2B5EF4-FFF2-40B4-BE49-F238E27FC236}">
                <a16:creationId xmlns:a16="http://schemas.microsoft.com/office/drawing/2014/main" id="{1ADDBBB3-C88E-59DF-5D5E-E4FDCAC85688}"/>
              </a:ext>
            </a:extLst>
          </p:cNvPr>
          <p:cNvSpPr>
            <a:spLocks noGrp="1"/>
          </p:cNvSpPr>
          <p:nvPr>
            <p:ph type="body" idx="1"/>
            <p:custDataLst>
              <p:tags r:id="rId2"/>
            </p:custDataLst>
          </p:nvPr>
        </p:nvSpPr>
        <p:spPr/>
        <p:txBody>
          <a:bodyPr/>
          <a:lstStyle/>
          <a:p>
            <a:endParaRPr lang="fr-CA"/>
          </a:p>
        </p:txBody>
      </p:sp>
    </p:spTree>
    <p:extLst>
      <p:ext uri="{BB962C8B-B14F-4D97-AF65-F5344CB8AC3E}">
        <p14:creationId xmlns:p14="http://schemas.microsoft.com/office/powerpoint/2010/main" val="183292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2D5234-1E67-09A4-0D5E-10E0D5098778}"/>
              </a:ext>
            </a:extLst>
          </p:cNvPr>
          <p:cNvSpPr>
            <a:spLocks noGrp="1"/>
          </p:cNvSpPr>
          <p:nvPr>
            <p:ph type="title"/>
            <p:custDataLst>
              <p:tags r:id="rId1"/>
            </p:custDataLst>
          </p:nvPr>
        </p:nvSpPr>
        <p:spPr>
          <a:xfrm>
            <a:off x="290286" y="188006"/>
            <a:ext cx="11596914" cy="1066846"/>
          </a:xfrm>
        </p:spPr>
        <p:txBody>
          <a:bodyPr>
            <a:noAutofit/>
          </a:bodyPr>
          <a:lstStyle/>
          <a:p>
            <a:r>
              <a:rPr lang="fr-CA" dirty="0"/>
              <a:t>Le Canada : une baisse marquée depuis 2021</a:t>
            </a:r>
          </a:p>
        </p:txBody>
      </p:sp>
      <p:sp>
        <p:nvSpPr>
          <p:cNvPr id="3" name="ZoneTexte 2">
            <a:extLst>
              <a:ext uri="{FF2B5EF4-FFF2-40B4-BE49-F238E27FC236}">
                <a16:creationId xmlns:a16="http://schemas.microsoft.com/office/drawing/2014/main" id="{0B1E101F-6D61-1CAC-7942-0EB952B2B417}"/>
              </a:ext>
            </a:extLst>
          </p:cNvPr>
          <p:cNvSpPr txBox="1"/>
          <p:nvPr>
            <p:custDataLst>
              <p:tags r:id="rId2"/>
            </p:custDataLst>
          </p:nvPr>
        </p:nvSpPr>
        <p:spPr>
          <a:xfrm>
            <a:off x="290286" y="1403868"/>
            <a:ext cx="10791172" cy="707886"/>
          </a:xfrm>
          <a:prstGeom prst="rect">
            <a:avLst/>
          </a:prstGeom>
          <a:noFill/>
        </p:spPr>
        <p:txBody>
          <a:bodyPr wrap="square" rtlCol="0">
            <a:spAutoFit/>
          </a:bodyPr>
          <a:lstStyle/>
          <a:p>
            <a:pPr algn="ctr"/>
            <a:r>
              <a:rPr lang="fr-CA" sz="2000" b="1" dirty="0">
                <a:latin typeface="Arial" panose="020B0604020202020204" pitchFamily="34" charset="0"/>
                <a:cs typeface="Arial" panose="020B0604020202020204" pitchFamily="34" charset="0"/>
              </a:rPr>
              <a:t> Indice le plus bas depuis 2006. De </a:t>
            </a:r>
            <a:r>
              <a:rPr lang="fr-CA" sz="2000" dirty="0">
                <a:latin typeface="Arial" panose="020B0604020202020204" pitchFamily="34" charset="0"/>
                <a:cs typeface="Arial" panose="020B0604020202020204" pitchFamily="34" charset="0"/>
              </a:rPr>
              <a:t>la 5</a:t>
            </a:r>
            <a:r>
              <a:rPr lang="fr-CA" sz="2000" baseline="30000" dirty="0">
                <a:latin typeface="Arial" panose="020B0604020202020204" pitchFamily="34" charset="0"/>
                <a:cs typeface="Arial" panose="020B0604020202020204" pitchFamily="34" charset="0"/>
              </a:rPr>
              <a:t>e</a:t>
            </a:r>
            <a:r>
              <a:rPr lang="fr-CA" sz="2000" dirty="0">
                <a:latin typeface="Arial" panose="020B0604020202020204" pitchFamily="34" charset="0"/>
                <a:cs typeface="Arial" panose="020B0604020202020204" pitchFamily="34" charset="0"/>
              </a:rPr>
              <a:t> à la 12</a:t>
            </a:r>
            <a:r>
              <a:rPr lang="fr-CA" sz="2000" baseline="30000" dirty="0">
                <a:latin typeface="Arial" panose="020B0604020202020204" pitchFamily="34" charset="0"/>
                <a:cs typeface="Arial" panose="020B0604020202020204" pitchFamily="34" charset="0"/>
              </a:rPr>
              <a:t>e</a:t>
            </a:r>
            <a:r>
              <a:rPr lang="fr-CA" sz="2000" dirty="0">
                <a:latin typeface="Arial" panose="020B0604020202020204" pitchFamily="34" charset="0"/>
                <a:cs typeface="Arial" panose="020B0604020202020204" pitchFamily="34" charset="0"/>
              </a:rPr>
              <a:t> position en 2021.</a:t>
            </a:r>
          </a:p>
          <a:p>
            <a:pPr algn="ctr"/>
            <a:r>
              <a:rPr lang="fr-CA" sz="2000" dirty="0">
                <a:latin typeface="Arial" panose="020B0604020202020204" pitchFamily="34" charset="0"/>
                <a:cs typeface="Arial" panose="020B0604020202020204" pitchFamily="34" charset="0"/>
              </a:rPr>
              <a:t>Puis à la 13</a:t>
            </a:r>
            <a:r>
              <a:rPr lang="fr-CA" sz="2000" baseline="30000" dirty="0">
                <a:latin typeface="Arial" panose="020B0604020202020204" pitchFamily="34" charset="0"/>
                <a:cs typeface="Arial" panose="020B0604020202020204" pitchFamily="34" charset="0"/>
              </a:rPr>
              <a:t>e</a:t>
            </a:r>
            <a:r>
              <a:rPr lang="fr-CA" sz="2000" dirty="0">
                <a:latin typeface="Arial" panose="020B0604020202020204" pitchFamily="34" charset="0"/>
                <a:cs typeface="Arial" panose="020B0604020202020204" pitchFamily="34" charset="0"/>
              </a:rPr>
              <a:t> position en 2023 et 14</a:t>
            </a:r>
            <a:r>
              <a:rPr lang="fr-CA" sz="2000" baseline="30000" dirty="0">
                <a:latin typeface="Arial" panose="020B0604020202020204" pitchFamily="34" charset="0"/>
                <a:cs typeface="Arial" panose="020B0604020202020204" pitchFamily="34" charset="0"/>
              </a:rPr>
              <a:t>e</a:t>
            </a:r>
            <a:r>
              <a:rPr lang="fr-CA" sz="2000" dirty="0">
                <a:latin typeface="Arial" panose="020B0604020202020204" pitchFamily="34" charset="0"/>
                <a:cs typeface="Arial" panose="020B0604020202020204" pitchFamily="34" charset="0"/>
              </a:rPr>
              <a:t> position en 2024.</a:t>
            </a:r>
          </a:p>
        </p:txBody>
      </p:sp>
      <p:graphicFrame>
        <p:nvGraphicFramePr>
          <p:cNvPr id="7" name="Espace réservé du contenu 6">
            <a:extLst>
              <a:ext uri="{FF2B5EF4-FFF2-40B4-BE49-F238E27FC236}">
                <a16:creationId xmlns:a16="http://schemas.microsoft.com/office/drawing/2014/main" id="{8466EF39-7255-99E7-C048-2C515F25156B}"/>
              </a:ext>
            </a:extLst>
          </p:cNvPr>
          <p:cNvGraphicFramePr>
            <a:graphicFrameLocks noGrp="1"/>
          </p:cNvGraphicFramePr>
          <p:nvPr>
            <p:ph idx="1"/>
            <p:extLst>
              <p:ext uri="{D42A27DB-BD31-4B8C-83A1-F6EECF244321}">
                <p14:modId xmlns:p14="http://schemas.microsoft.com/office/powerpoint/2010/main" val="599633619"/>
              </p:ext>
            </p:extLst>
          </p:nvPr>
        </p:nvGraphicFramePr>
        <p:xfrm>
          <a:off x="562628" y="1825624"/>
          <a:ext cx="10993832" cy="4844369"/>
        </p:xfrm>
        <a:graphic>
          <a:graphicData uri="http://schemas.openxmlformats.org/drawingml/2006/chart">
            <c:chart xmlns:c="http://schemas.openxmlformats.org/drawingml/2006/chart" xmlns:r="http://schemas.openxmlformats.org/officeDocument/2006/relationships" r:id="rId5"/>
          </a:graphicData>
        </a:graphic>
      </p:graphicFrame>
      <p:cxnSp>
        <p:nvCxnSpPr>
          <p:cNvPr id="9" name="Connecteur droit 8">
            <a:extLst>
              <a:ext uri="{FF2B5EF4-FFF2-40B4-BE49-F238E27FC236}">
                <a16:creationId xmlns:a16="http://schemas.microsoft.com/office/drawing/2014/main" id="{4F36BD5B-7352-324D-8B55-B2A11D3E9212}"/>
              </a:ext>
            </a:extLst>
          </p:cNvPr>
          <p:cNvCxnSpPr/>
          <p:nvPr/>
        </p:nvCxnSpPr>
        <p:spPr>
          <a:xfrm>
            <a:off x="290286" y="188006"/>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4" name="Flèche : bas 3">
            <a:extLst>
              <a:ext uri="{FF2B5EF4-FFF2-40B4-BE49-F238E27FC236}">
                <a16:creationId xmlns:a16="http://schemas.microsoft.com/office/drawing/2014/main" id="{5E095546-9F5B-9D4A-EA00-772C0BFC1274}"/>
              </a:ext>
            </a:extLst>
          </p:cNvPr>
          <p:cNvSpPr/>
          <p:nvPr/>
        </p:nvSpPr>
        <p:spPr>
          <a:xfrm rot="12660234">
            <a:off x="8340812" y="2935219"/>
            <a:ext cx="481913" cy="889687"/>
          </a:xfrm>
          <a:prstGeom prst="down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090699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habits, homme&#10;&#10;Description générée automatiquement">
            <a:extLst>
              <a:ext uri="{FF2B5EF4-FFF2-40B4-BE49-F238E27FC236}">
                <a16:creationId xmlns:a16="http://schemas.microsoft.com/office/drawing/2014/main" id="{BC20929D-17C8-7E97-31FA-6F8D0D7EDB6D}"/>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4053179" y="4072625"/>
            <a:ext cx="4647497" cy="2272911"/>
          </a:xfrm>
          <a:prstGeom prst="rect">
            <a:avLst/>
          </a:prstGeom>
        </p:spPr>
      </p:pic>
      <p:sp>
        <p:nvSpPr>
          <p:cNvPr id="2" name="Titre 1">
            <a:extLst>
              <a:ext uri="{FF2B5EF4-FFF2-40B4-BE49-F238E27FC236}">
                <a16:creationId xmlns:a16="http://schemas.microsoft.com/office/drawing/2014/main" id="{FADA727F-D6A7-603B-C86A-720B366C498C}"/>
              </a:ext>
            </a:extLst>
          </p:cNvPr>
          <p:cNvSpPr>
            <a:spLocks noGrp="1"/>
          </p:cNvSpPr>
          <p:nvPr>
            <p:ph type="title"/>
          </p:nvPr>
        </p:nvSpPr>
        <p:spPr>
          <a:xfrm>
            <a:off x="171949" y="142724"/>
            <a:ext cx="11701603" cy="1066846"/>
          </a:xfrm>
        </p:spPr>
        <p:txBody>
          <a:bodyPr>
            <a:normAutofit fontScale="90000"/>
          </a:bodyPr>
          <a:lstStyle/>
          <a:p>
            <a:r>
              <a:rPr lang="fr-CA" dirty="0"/>
              <a:t>L’œil de l’ouragan à Washington,</a:t>
            </a:r>
            <a:br>
              <a:rPr lang="fr-CA" dirty="0"/>
            </a:br>
            <a:r>
              <a:rPr lang="fr-CA" dirty="0"/>
              <a:t>il vente très fort à Ottawa</a:t>
            </a:r>
          </a:p>
        </p:txBody>
      </p:sp>
      <p:sp>
        <p:nvSpPr>
          <p:cNvPr id="3" name="Espace réservé du contenu 2">
            <a:extLst>
              <a:ext uri="{FF2B5EF4-FFF2-40B4-BE49-F238E27FC236}">
                <a16:creationId xmlns:a16="http://schemas.microsoft.com/office/drawing/2014/main" id="{F9177138-2D51-E138-4E7B-DC3F88832D0F}"/>
              </a:ext>
            </a:extLst>
          </p:cNvPr>
          <p:cNvSpPr>
            <a:spLocks noGrp="1"/>
          </p:cNvSpPr>
          <p:nvPr>
            <p:ph idx="1"/>
          </p:nvPr>
        </p:nvSpPr>
        <p:spPr>
          <a:xfrm>
            <a:off x="341193" y="1583872"/>
            <a:ext cx="11701603" cy="4593092"/>
          </a:xfrm>
        </p:spPr>
        <p:txBody>
          <a:bodyPr>
            <a:normAutofit/>
          </a:bodyPr>
          <a:lstStyle/>
          <a:p>
            <a:pPr marL="531813" indent="-531813">
              <a:spcBef>
                <a:spcPts val="1200"/>
              </a:spcBef>
            </a:pPr>
            <a:r>
              <a:rPr lang="fr-CA" sz="3600" dirty="0">
                <a:latin typeface="Aptos" panose="020B0004020202020204" pitchFamily="34" charset="0"/>
              </a:rPr>
              <a:t>Paralysie de la Chambre des communes.</a:t>
            </a:r>
          </a:p>
          <a:p>
            <a:pPr marL="531813" indent="-531813">
              <a:spcBef>
                <a:spcPts val="1200"/>
              </a:spcBef>
            </a:pPr>
            <a:r>
              <a:rPr lang="fr-CA" sz="3600" dirty="0">
                <a:latin typeface="Aptos" panose="020B0004020202020204" pitchFamily="34" charset="0"/>
              </a:rPr>
              <a:t>Polarisation et appels à la menace existentielle (« déclinisme ») nourrissant la peur et la division : l’immigration, les « </a:t>
            </a:r>
            <a:r>
              <a:rPr lang="fr-CA" sz="3600" dirty="0" err="1">
                <a:latin typeface="Aptos" panose="020B0004020202020204" pitchFamily="34" charset="0"/>
              </a:rPr>
              <a:t>wokes</a:t>
            </a:r>
            <a:r>
              <a:rPr lang="fr-CA" sz="3600" dirty="0">
                <a:latin typeface="Aptos" panose="020B0004020202020204" pitchFamily="34" charset="0"/>
              </a:rPr>
              <a:t> », les personnes trans, etc.</a:t>
            </a:r>
          </a:p>
        </p:txBody>
      </p:sp>
      <p:pic>
        <p:nvPicPr>
          <p:cNvPr id="9" name="Image 8" descr="Une image contenant Visage humain, texte, homme, capture d’écran&#10;&#10;Description générée automatiquement">
            <a:extLst>
              <a:ext uri="{FF2B5EF4-FFF2-40B4-BE49-F238E27FC236}">
                <a16:creationId xmlns:a16="http://schemas.microsoft.com/office/drawing/2014/main" id="{F7C0D2DF-2A4F-7FB5-4BAC-46326C27F3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767" y="4072626"/>
            <a:ext cx="3232585" cy="2272911"/>
          </a:xfrm>
          <a:prstGeom prst="rect">
            <a:avLst/>
          </a:prstGeom>
        </p:spPr>
      </p:pic>
      <p:pic>
        <p:nvPicPr>
          <p:cNvPr id="4" name="Image 3" descr="Une image contenant texte, capture d’écran, personne, habits&#10;&#10;Description générée automatiquement">
            <a:extLst>
              <a:ext uri="{FF2B5EF4-FFF2-40B4-BE49-F238E27FC236}">
                <a16:creationId xmlns:a16="http://schemas.microsoft.com/office/drawing/2014/main" id="{F6C08C11-3508-8667-9F9C-1F5E7EA3D6B5}"/>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8164286" y="4372716"/>
            <a:ext cx="3505947" cy="3211398"/>
          </a:xfrm>
          <a:prstGeom prst="rect">
            <a:avLst/>
          </a:prstGeom>
        </p:spPr>
      </p:pic>
      <p:pic>
        <p:nvPicPr>
          <p:cNvPr id="11" name="Image 10" descr="Une image contenant texte, capture d’écran, Police&#10;&#10;Description générée automatiquement">
            <a:extLst>
              <a:ext uri="{FF2B5EF4-FFF2-40B4-BE49-F238E27FC236}">
                <a16:creationId xmlns:a16="http://schemas.microsoft.com/office/drawing/2014/main" id="{80B0722D-EC1C-81B0-B707-72AAD02FAA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45236" y="5572956"/>
            <a:ext cx="3066040" cy="1043355"/>
          </a:xfrm>
          <a:prstGeom prst="rect">
            <a:avLst/>
          </a:prstGeom>
        </p:spPr>
      </p:pic>
    </p:spTree>
    <p:extLst>
      <p:ext uri="{BB962C8B-B14F-4D97-AF65-F5344CB8AC3E}">
        <p14:creationId xmlns:p14="http://schemas.microsoft.com/office/powerpoint/2010/main" val="227490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8EA721-9D06-8AF0-ABB7-46F1D4A1C284}"/>
              </a:ext>
            </a:extLst>
          </p:cNvPr>
          <p:cNvSpPr>
            <a:spLocks noGrp="1"/>
          </p:cNvSpPr>
          <p:nvPr>
            <p:ph type="title"/>
            <p:custDataLst>
              <p:tags r:id="rId1"/>
            </p:custDataLst>
          </p:nvPr>
        </p:nvSpPr>
        <p:spPr>
          <a:xfrm>
            <a:off x="481173" y="147614"/>
            <a:ext cx="11229654" cy="1066846"/>
          </a:xfrm>
        </p:spPr>
        <p:txBody>
          <a:bodyPr>
            <a:normAutofit/>
          </a:bodyPr>
          <a:lstStyle/>
          <a:p>
            <a:r>
              <a:rPr lang="fr-CA" dirty="0"/>
              <a:t>Savoir d’où l’on vient pour savoir où l’on va</a:t>
            </a:r>
            <a:endParaRPr lang="fr-CA" sz="4000" b="1" dirty="0">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3100FD32-2A8D-7640-2EB7-5FA1D4700EFD}"/>
              </a:ext>
            </a:extLst>
          </p:cNvPr>
          <p:cNvSpPr>
            <a:spLocks noGrp="1"/>
          </p:cNvSpPr>
          <p:nvPr>
            <p:ph idx="1"/>
            <p:custDataLst>
              <p:tags r:id="rId2"/>
            </p:custDataLst>
          </p:nvPr>
        </p:nvSpPr>
        <p:spPr>
          <a:xfrm>
            <a:off x="702067" y="1611824"/>
            <a:ext cx="10787865" cy="4860895"/>
          </a:xfrm>
        </p:spPr>
        <p:txBody>
          <a:bodyPr>
            <a:noAutofit/>
          </a:bodyPr>
          <a:lstStyle/>
          <a:p>
            <a:pPr marL="0" indent="0">
              <a:lnSpc>
                <a:spcPct val="100000"/>
              </a:lnSpc>
              <a:spcBef>
                <a:spcPts val="0"/>
              </a:spcBef>
              <a:spcAft>
                <a:spcPts val="1800"/>
              </a:spcAft>
              <a:buNone/>
            </a:pPr>
            <a:r>
              <a:rPr lang="fr-CA" sz="2400" dirty="0"/>
              <a:t>Les institutions démocratiques, comme nous les connaissons, sont extrêmement récentes à l’échelle de l’histoire de l’humanité, elles datent de l’après-guerre et se sont développées de façon rapide et spectaculaire en à peine 50 ans :</a:t>
            </a:r>
          </a:p>
          <a:p>
            <a:pPr>
              <a:lnSpc>
                <a:spcPct val="100000"/>
              </a:lnSpc>
              <a:spcBef>
                <a:spcPts val="0"/>
              </a:spcBef>
              <a:spcAft>
                <a:spcPts val="1800"/>
              </a:spcAft>
            </a:pPr>
            <a:r>
              <a:rPr lang="fr-CA" sz="2400" dirty="0"/>
              <a:t>Relations internationales basées sur la coopération et le droit international (ONU, etc.).</a:t>
            </a:r>
          </a:p>
          <a:p>
            <a:pPr>
              <a:lnSpc>
                <a:spcPct val="100000"/>
              </a:lnSpc>
              <a:spcBef>
                <a:spcPts val="0"/>
              </a:spcBef>
              <a:spcAft>
                <a:spcPts val="1800"/>
              </a:spcAft>
            </a:pPr>
            <a:r>
              <a:rPr lang="fr-CA" sz="2400" dirty="0"/>
              <a:t>Chartes et constitutions protégeant les droits fondamentaux dans la majorité des pays du monde.</a:t>
            </a:r>
          </a:p>
          <a:p>
            <a:pPr>
              <a:lnSpc>
                <a:spcPct val="100000"/>
              </a:lnSpc>
              <a:spcBef>
                <a:spcPts val="0"/>
              </a:spcBef>
              <a:spcAft>
                <a:spcPts val="1800"/>
              </a:spcAft>
            </a:pPr>
            <a:r>
              <a:rPr lang="fr-CA" sz="2400" dirty="0"/>
              <a:t>Droit de vote universel : 1960 au Canada et 1969 au Québec.</a:t>
            </a:r>
          </a:p>
        </p:txBody>
      </p:sp>
    </p:spTree>
    <p:extLst>
      <p:ext uri="{BB962C8B-B14F-4D97-AF65-F5344CB8AC3E}">
        <p14:creationId xmlns:p14="http://schemas.microsoft.com/office/powerpoint/2010/main" val="1849982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1F7F56-9EF1-520C-C12A-000DB2777B9B}"/>
              </a:ext>
            </a:extLst>
          </p:cNvPr>
          <p:cNvSpPr>
            <a:spLocks noGrp="1"/>
          </p:cNvSpPr>
          <p:nvPr>
            <p:ph type="title"/>
          </p:nvPr>
        </p:nvSpPr>
        <p:spPr/>
        <p:txBody>
          <a:bodyPr/>
          <a:lstStyle/>
          <a:p>
            <a:r>
              <a:rPr lang="fr-CA" dirty="0"/>
              <a:t>Le Canada aux urnes</a:t>
            </a:r>
          </a:p>
        </p:txBody>
      </p:sp>
      <p:sp>
        <p:nvSpPr>
          <p:cNvPr id="3" name="Espace réservé du contenu 2">
            <a:extLst>
              <a:ext uri="{FF2B5EF4-FFF2-40B4-BE49-F238E27FC236}">
                <a16:creationId xmlns:a16="http://schemas.microsoft.com/office/drawing/2014/main" id="{B9FC708D-E2AD-77AD-2AFA-49BC1BF38CB5}"/>
              </a:ext>
            </a:extLst>
          </p:cNvPr>
          <p:cNvSpPr>
            <a:spLocks noGrp="1"/>
          </p:cNvSpPr>
          <p:nvPr>
            <p:ph idx="1"/>
          </p:nvPr>
        </p:nvSpPr>
        <p:spPr>
          <a:xfrm>
            <a:off x="555171" y="1518557"/>
            <a:ext cx="11081658" cy="4658406"/>
          </a:xfrm>
        </p:spPr>
        <p:txBody>
          <a:bodyPr/>
          <a:lstStyle/>
          <a:p>
            <a:r>
              <a:rPr lang="fr-CA" dirty="0"/>
              <a:t>Une campagne fait de slogans et basée sur les émotions de peurs et d’inquiétudes : absence de plateformes électorales et de cadres financiers.</a:t>
            </a:r>
          </a:p>
          <a:p>
            <a:r>
              <a:rPr lang="fr-CA" dirty="0"/>
              <a:t>Reculs importants de la parité.</a:t>
            </a:r>
          </a:p>
        </p:txBody>
      </p:sp>
      <p:pic>
        <p:nvPicPr>
          <p:cNvPr id="5" name="Image 4">
            <a:extLst>
              <a:ext uri="{FF2B5EF4-FFF2-40B4-BE49-F238E27FC236}">
                <a16:creationId xmlns:a16="http://schemas.microsoft.com/office/drawing/2014/main" id="{71FD3448-3EFE-5CDA-B7B9-F46F1F9D253D}"/>
              </a:ext>
            </a:extLst>
          </p:cNvPr>
          <p:cNvPicPr>
            <a:picLocks noChangeAspect="1"/>
          </p:cNvPicPr>
          <p:nvPr/>
        </p:nvPicPr>
        <p:blipFill>
          <a:blip r:embed="rId2"/>
          <a:stretch>
            <a:fillRect/>
          </a:stretch>
        </p:blipFill>
        <p:spPr>
          <a:xfrm>
            <a:off x="416381" y="4197920"/>
            <a:ext cx="4895383" cy="2472074"/>
          </a:xfrm>
          <a:prstGeom prst="rect">
            <a:avLst/>
          </a:prstGeom>
        </p:spPr>
      </p:pic>
      <p:pic>
        <p:nvPicPr>
          <p:cNvPr id="7" name="Image 6">
            <a:extLst>
              <a:ext uri="{FF2B5EF4-FFF2-40B4-BE49-F238E27FC236}">
                <a16:creationId xmlns:a16="http://schemas.microsoft.com/office/drawing/2014/main" id="{150ACF3A-3654-046F-92BF-2D96BB04072F}"/>
              </a:ext>
            </a:extLst>
          </p:cNvPr>
          <p:cNvPicPr>
            <a:picLocks noChangeAspect="1"/>
          </p:cNvPicPr>
          <p:nvPr/>
        </p:nvPicPr>
        <p:blipFill>
          <a:blip r:embed="rId3"/>
          <a:stretch>
            <a:fillRect/>
          </a:stretch>
        </p:blipFill>
        <p:spPr>
          <a:xfrm>
            <a:off x="6016612" y="3188889"/>
            <a:ext cx="5620217" cy="2533056"/>
          </a:xfrm>
          <a:prstGeom prst="rect">
            <a:avLst/>
          </a:prstGeom>
        </p:spPr>
      </p:pic>
      <p:sp>
        <p:nvSpPr>
          <p:cNvPr id="9" name="ZoneTexte 8">
            <a:extLst>
              <a:ext uri="{FF2B5EF4-FFF2-40B4-BE49-F238E27FC236}">
                <a16:creationId xmlns:a16="http://schemas.microsoft.com/office/drawing/2014/main" id="{4C6A1F65-70BC-2DF5-23F3-50ACFF39EF91}"/>
              </a:ext>
            </a:extLst>
          </p:cNvPr>
          <p:cNvSpPr txBox="1"/>
          <p:nvPr/>
        </p:nvSpPr>
        <p:spPr>
          <a:xfrm>
            <a:off x="5590709" y="5853797"/>
            <a:ext cx="6098720" cy="646331"/>
          </a:xfrm>
          <a:prstGeom prst="rect">
            <a:avLst/>
          </a:prstGeom>
          <a:noFill/>
        </p:spPr>
        <p:txBody>
          <a:bodyPr wrap="square">
            <a:spAutoFit/>
          </a:bodyPr>
          <a:lstStyle/>
          <a:p>
            <a:pPr algn="r"/>
            <a:r>
              <a:rPr lang="fr-CA" dirty="0">
                <a:hlinkClick r:id="rId4"/>
              </a:rPr>
              <a:t>Que pensent les partis fédéraux des enjeux des personnes aînées ? - AREQ</a:t>
            </a:r>
            <a:endParaRPr lang="fr-CA" dirty="0"/>
          </a:p>
        </p:txBody>
      </p:sp>
      <p:sp>
        <p:nvSpPr>
          <p:cNvPr id="11" name="ZoneTexte 10">
            <a:extLst>
              <a:ext uri="{FF2B5EF4-FFF2-40B4-BE49-F238E27FC236}">
                <a16:creationId xmlns:a16="http://schemas.microsoft.com/office/drawing/2014/main" id="{699466B8-2545-EFCB-0149-D8F4295CE5C9}"/>
              </a:ext>
            </a:extLst>
          </p:cNvPr>
          <p:cNvSpPr txBox="1"/>
          <p:nvPr/>
        </p:nvSpPr>
        <p:spPr>
          <a:xfrm>
            <a:off x="423182" y="3381723"/>
            <a:ext cx="5167527" cy="646331"/>
          </a:xfrm>
          <a:prstGeom prst="rect">
            <a:avLst/>
          </a:prstGeom>
          <a:noFill/>
        </p:spPr>
        <p:txBody>
          <a:bodyPr wrap="square">
            <a:spAutoFit/>
          </a:bodyPr>
          <a:lstStyle/>
          <a:p>
            <a:r>
              <a:rPr lang="fr-CA" dirty="0">
                <a:hlinkClick r:id="rId5"/>
              </a:rPr>
              <a:t>Élections fédérales 2025 – Une analyse comparative – Centrale des syndicats du Québec (CSQ)</a:t>
            </a:r>
            <a:endParaRPr lang="fr-CA" dirty="0"/>
          </a:p>
        </p:txBody>
      </p:sp>
    </p:spTree>
    <p:extLst>
      <p:ext uri="{BB962C8B-B14F-4D97-AF65-F5344CB8AC3E}">
        <p14:creationId xmlns:p14="http://schemas.microsoft.com/office/powerpoint/2010/main" val="181080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8554DC-A5DA-B61B-376D-D1A515480E91}"/>
              </a:ext>
            </a:extLst>
          </p:cNvPr>
          <p:cNvSpPr>
            <a:spLocks noGrp="1"/>
          </p:cNvSpPr>
          <p:nvPr>
            <p:ph type="title"/>
            <p:custDataLst>
              <p:tags r:id="rId1"/>
            </p:custDataLst>
          </p:nvPr>
        </p:nvSpPr>
        <p:spPr/>
        <p:txBody>
          <a:bodyPr/>
          <a:lstStyle/>
          <a:p>
            <a:r>
              <a:rPr lang="fr-CA" dirty="0"/>
              <a:t>3. De la démocratie au Québec</a:t>
            </a:r>
          </a:p>
        </p:txBody>
      </p:sp>
      <p:sp>
        <p:nvSpPr>
          <p:cNvPr id="3" name="Espace réservé du texte 2">
            <a:extLst>
              <a:ext uri="{FF2B5EF4-FFF2-40B4-BE49-F238E27FC236}">
                <a16:creationId xmlns:a16="http://schemas.microsoft.com/office/drawing/2014/main" id="{0A514EE7-143D-4DC5-A376-A9A5572483C4}"/>
              </a:ext>
            </a:extLst>
          </p:cNvPr>
          <p:cNvSpPr>
            <a:spLocks noGrp="1"/>
          </p:cNvSpPr>
          <p:nvPr>
            <p:ph type="body" idx="1"/>
            <p:custDataLst>
              <p:tags r:id="rId2"/>
            </p:custDataLst>
          </p:nvPr>
        </p:nvSpPr>
        <p:spPr/>
        <p:txBody>
          <a:bodyPr/>
          <a:lstStyle/>
          <a:p>
            <a:endParaRPr lang="fr-CA"/>
          </a:p>
        </p:txBody>
      </p:sp>
    </p:spTree>
    <p:extLst>
      <p:ext uri="{BB962C8B-B14F-4D97-AF65-F5344CB8AC3E}">
        <p14:creationId xmlns:p14="http://schemas.microsoft.com/office/powerpoint/2010/main" val="2868178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Espace réservé du contenu 16" descr="Une image contenant texte, capture d’écran, diagramme, ligne&#10;&#10;Description générée automatiquement">
            <a:extLst>
              <a:ext uri="{FF2B5EF4-FFF2-40B4-BE49-F238E27FC236}">
                <a16:creationId xmlns:a16="http://schemas.microsoft.com/office/drawing/2014/main" id="{77239834-CC78-AA48-3817-9A5B41115E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59097"/>
            <a:ext cx="5565103" cy="3733928"/>
          </a:xfrm>
        </p:spPr>
      </p:pic>
      <p:sp>
        <p:nvSpPr>
          <p:cNvPr id="2" name="Titre 1">
            <a:extLst>
              <a:ext uri="{FF2B5EF4-FFF2-40B4-BE49-F238E27FC236}">
                <a16:creationId xmlns:a16="http://schemas.microsoft.com/office/drawing/2014/main" id="{09C0C914-6647-222D-7ACD-273A664E337C}"/>
              </a:ext>
            </a:extLst>
          </p:cNvPr>
          <p:cNvSpPr>
            <a:spLocks noGrp="1"/>
          </p:cNvSpPr>
          <p:nvPr>
            <p:ph type="title"/>
          </p:nvPr>
        </p:nvSpPr>
        <p:spPr>
          <a:xfrm>
            <a:off x="628825" y="212143"/>
            <a:ext cx="10934350" cy="1066846"/>
          </a:xfrm>
        </p:spPr>
        <p:txBody>
          <a:bodyPr>
            <a:noAutofit/>
          </a:bodyPr>
          <a:lstStyle/>
          <a:p>
            <a:r>
              <a:rPr lang="fr-CA" dirty="0"/>
              <a:t>Les milieux d’affaires et le privé à la tête de l’État québécois</a:t>
            </a:r>
          </a:p>
        </p:txBody>
      </p:sp>
      <p:pic>
        <p:nvPicPr>
          <p:cNvPr id="4" name="Image 3" descr="Une image contenant texte, capture d’écran, diagramme, cercle">
            <a:extLst>
              <a:ext uri="{FF2B5EF4-FFF2-40B4-BE49-F238E27FC236}">
                <a16:creationId xmlns:a16="http://schemas.microsoft.com/office/drawing/2014/main" id="{2612EA89-DAAD-149C-38FA-8C213B9425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4609" y="1567191"/>
            <a:ext cx="3388321" cy="2301770"/>
          </a:xfrm>
          <a:prstGeom prst="rect">
            <a:avLst/>
          </a:prstGeom>
        </p:spPr>
      </p:pic>
      <p:pic>
        <p:nvPicPr>
          <p:cNvPr id="7" name="Image 6" descr="Une image contenant texte, capture d’écran, diagramme, cercle&#10;&#10;Description générée automatiquement">
            <a:extLst>
              <a:ext uri="{FF2B5EF4-FFF2-40B4-BE49-F238E27FC236}">
                <a16:creationId xmlns:a16="http://schemas.microsoft.com/office/drawing/2014/main" id="{4460612B-D857-A593-B486-5D4F93F78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6947" y="4157163"/>
            <a:ext cx="3388322" cy="2267292"/>
          </a:xfrm>
          <a:prstGeom prst="rect">
            <a:avLst/>
          </a:prstGeom>
        </p:spPr>
      </p:pic>
      <p:pic>
        <p:nvPicPr>
          <p:cNvPr id="9" name="Image 8" descr="Une image contenant texte, capture d’écran, diagramme, ligne">
            <a:extLst>
              <a:ext uri="{FF2B5EF4-FFF2-40B4-BE49-F238E27FC236}">
                <a16:creationId xmlns:a16="http://schemas.microsoft.com/office/drawing/2014/main" id="{4B018D46-A469-9AC4-0DE7-4894CA2BE0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7112" y="2721305"/>
            <a:ext cx="3294887" cy="2209512"/>
          </a:xfrm>
          <a:prstGeom prst="rect">
            <a:avLst/>
          </a:prstGeom>
        </p:spPr>
      </p:pic>
      <p:sp>
        <p:nvSpPr>
          <p:cNvPr id="18" name="ZoneTexte 17">
            <a:extLst>
              <a:ext uri="{FF2B5EF4-FFF2-40B4-BE49-F238E27FC236}">
                <a16:creationId xmlns:a16="http://schemas.microsoft.com/office/drawing/2014/main" id="{1D742F03-5F7E-F6C6-C017-0DD6BFF43E20}"/>
              </a:ext>
            </a:extLst>
          </p:cNvPr>
          <p:cNvSpPr txBox="1"/>
          <p:nvPr/>
        </p:nvSpPr>
        <p:spPr>
          <a:xfrm>
            <a:off x="285226" y="6338080"/>
            <a:ext cx="4840447" cy="307777"/>
          </a:xfrm>
          <a:prstGeom prst="rect">
            <a:avLst/>
          </a:prstGeom>
          <a:noFill/>
        </p:spPr>
        <p:txBody>
          <a:bodyPr wrap="square" rtlCol="0">
            <a:spAutoFit/>
          </a:bodyPr>
          <a:lstStyle/>
          <a:p>
            <a:r>
              <a:rPr lang="fr-CA" sz="1400" dirty="0">
                <a:latin typeface="Arial" panose="020B0604020202020204" pitchFamily="34" charset="0"/>
                <a:cs typeface="Arial" panose="020B0604020202020204" pitchFamily="34" charset="0"/>
              </a:rPr>
              <a:t>Source : IRIS, </a:t>
            </a:r>
            <a:r>
              <a:rPr lang="fr-CA" sz="1400" i="1" dirty="0">
                <a:latin typeface="Arial" panose="020B0604020202020204" pitchFamily="34" charset="0"/>
                <a:cs typeface="Arial" panose="020B0604020202020204" pitchFamily="34" charset="0"/>
                <a:hlinkClick r:id="rId6"/>
              </a:rPr>
              <a:t>Qui forme le gouvernement?</a:t>
            </a:r>
            <a:r>
              <a:rPr lang="fr-CA" sz="1400" i="1" dirty="0">
                <a:latin typeface="Arial" panose="020B0604020202020204" pitchFamily="34" charset="0"/>
                <a:cs typeface="Arial" panose="020B0604020202020204" pitchFamily="34" charset="0"/>
              </a:rPr>
              <a:t>, </a:t>
            </a:r>
            <a:r>
              <a:rPr lang="fr-CA" sz="1400" dirty="0">
                <a:latin typeface="Arial" panose="020B0604020202020204" pitchFamily="34" charset="0"/>
                <a:cs typeface="Arial" panose="020B0604020202020204" pitchFamily="34" charset="0"/>
              </a:rPr>
              <a:t>2023.</a:t>
            </a:r>
            <a:r>
              <a:rPr lang="fr-CA" sz="1400" i="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37105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4" descr="Une image contenant texte, Visage humain, homme, personne&#10;&#10;Description générée automatiquement">
            <a:extLst>
              <a:ext uri="{FF2B5EF4-FFF2-40B4-BE49-F238E27FC236}">
                <a16:creationId xmlns:a16="http://schemas.microsoft.com/office/drawing/2014/main" id="{4E425F15-AC08-474C-88A3-01F5DF130D04}"/>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5115136" y="2842138"/>
            <a:ext cx="3675294" cy="3614689"/>
          </a:xfrm>
          <a:prstGeom prst="rect">
            <a:avLst/>
          </a:prstGeom>
        </p:spPr>
      </p:pic>
      <p:sp>
        <p:nvSpPr>
          <p:cNvPr id="17" name="Titre 16">
            <a:extLst>
              <a:ext uri="{FF2B5EF4-FFF2-40B4-BE49-F238E27FC236}">
                <a16:creationId xmlns:a16="http://schemas.microsoft.com/office/drawing/2014/main" id="{BAECE040-7639-4DE7-8B2E-0E9C24DC1FF4}"/>
              </a:ext>
            </a:extLst>
          </p:cNvPr>
          <p:cNvSpPr>
            <a:spLocks noGrp="1"/>
          </p:cNvSpPr>
          <p:nvPr>
            <p:ph type="title"/>
          </p:nvPr>
        </p:nvSpPr>
        <p:spPr>
          <a:xfrm>
            <a:off x="513805" y="165506"/>
            <a:ext cx="11164389" cy="1066846"/>
          </a:xfrm>
        </p:spPr>
        <p:txBody>
          <a:bodyPr>
            <a:noAutofit/>
          </a:bodyPr>
          <a:lstStyle/>
          <a:p>
            <a:r>
              <a:rPr lang="fr-CA" dirty="0"/>
              <a:t>La culture du milieu des affaires s’impose</a:t>
            </a:r>
            <a:br>
              <a:rPr lang="fr-CA" dirty="0"/>
            </a:br>
            <a:r>
              <a:rPr lang="fr-CA" dirty="0"/>
              <a:t>dans les services publics</a:t>
            </a:r>
            <a:endParaRPr lang="fr-CA" b="1" dirty="0">
              <a:latin typeface="Arial" panose="020B0604020202020204" pitchFamily="34" charset="0"/>
              <a:cs typeface="Arial" panose="020B0604020202020204" pitchFamily="34" charset="0"/>
            </a:endParaRPr>
          </a:p>
        </p:txBody>
      </p:sp>
      <p:pic>
        <p:nvPicPr>
          <p:cNvPr id="3" name="Espace réservé du contenu 2" descr="Une image contenant texte, Visage humain, personne, homme&#10;&#10;Description générée automatiquement">
            <a:extLst>
              <a:ext uri="{FF2B5EF4-FFF2-40B4-BE49-F238E27FC236}">
                <a16:creationId xmlns:a16="http://schemas.microsoft.com/office/drawing/2014/main" id="{D1839CDC-87A9-F76C-70D0-03D68F8D240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73993" y="1659970"/>
            <a:ext cx="4502806" cy="2095720"/>
          </a:xfrm>
        </p:spPr>
      </p:pic>
      <p:sp>
        <p:nvSpPr>
          <p:cNvPr id="5" name="ZoneTexte 4">
            <a:extLst>
              <a:ext uri="{FF2B5EF4-FFF2-40B4-BE49-F238E27FC236}">
                <a16:creationId xmlns:a16="http://schemas.microsoft.com/office/drawing/2014/main" id="{0C03471E-9437-8AAD-7A4F-8E04E5818031}"/>
              </a:ext>
            </a:extLst>
          </p:cNvPr>
          <p:cNvSpPr txBox="1"/>
          <p:nvPr/>
        </p:nvSpPr>
        <p:spPr>
          <a:xfrm>
            <a:off x="365496" y="3984060"/>
            <a:ext cx="4267201" cy="2708434"/>
          </a:xfrm>
          <a:prstGeom prst="rect">
            <a:avLst/>
          </a:prstGeom>
          <a:noFill/>
        </p:spPr>
        <p:txBody>
          <a:bodyPr wrap="square">
            <a:spAutoFit/>
          </a:bodyPr>
          <a:lstStyle/>
          <a:p>
            <a:r>
              <a:rPr lang="fr-CA" sz="2200" i="1" dirty="0">
                <a:effectLst/>
                <a:latin typeface="Arial" panose="020B0604020202020204" pitchFamily="34" charset="0"/>
                <a:ea typeface="Calibri" panose="020F0502020204030204" pitchFamily="34" charset="0"/>
              </a:rPr>
              <a:t>« Derrière ce qui ressemble à une nouvelle mode se cache pourtant une vieille idée : celle de gérer les services publics comme une entreprise privée »</a:t>
            </a:r>
            <a:endParaRPr lang="fr-CA" sz="2200" i="1" dirty="0">
              <a:latin typeface="Arial" panose="020B0604020202020204" pitchFamily="34" charset="0"/>
              <a:ea typeface="Calibri" panose="020F0502020204030204" pitchFamily="34" charset="0"/>
            </a:endParaRPr>
          </a:p>
          <a:p>
            <a:pPr algn="r">
              <a:spcBef>
                <a:spcPts val="1200"/>
              </a:spcBef>
            </a:pPr>
            <a:r>
              <a:rPr lang="fr-CA" i="1" dirty="0">
                <a:effectLst/>
                <a:latin typeface="Arial" panose="020B0604020202020204" pitchFamily="34" charset="0"/>
                <a:ea typeface="Calibri" panose="020F0502020204030204" pitchFamily="34" charset="0"/>
              </a:rPr>
              <a:t>- </a:t>
            </a:r>
            <a:r>
              <a:rPr lang="fr-CA" sz="1600" dirty="0">
                <a:effectLst/>
                <a:latin typeface="Arial" panose="020B0604020202020204" pitchFamily="34" charset="0"/>
                <a:ea typeface="Calibri" panose="020F0502020204030204" pitchFamily="34" charset="0"/>
              </a:rPr>
              <a:t>Anne </a:t>
            </a:r>
            <a:r>
              <a:rPr lang="fr-CA" sz="1600" dirty="0" err="1">
                <a:effectLst/>
                <a:latin typeface="Arial" panose="020B0604020202020204" pitchFamily="34" charset="0"/>
                <a:ea typeface="Calibri" panose="020F0502020204030204" pitchFamily="34" charset="0"/>
              </a:rPr>
              <a:t>Plourde</a:t>
            </a:r>
            <a:r>
              <a:rPr lang="fr-CA" sz="1600" dirty="0">
                <a:effectLst/>
                <a:latin typeface="Arial" panose="020B0604020202020204" pitchFamily="34" charset="0"/>
                <a:ea typeface="Calibri" panose="020F0502020204030204" pitchFamily="34" charset="0"/>
              </a:rPr>
              <a:t>, chercheu</a:t>
            </a:r>
            <a:r>
              <a:rPr lang="fr-CA" sz="1600" dirty="0">
                <a:latin typeface="Arial" panose="020B0604020202020204" pitchFamily="34" charset="0"/>
                <a:ea typeface="Calibri" panose="020F0502020204030204" pitchFamily="34" charset="0"/>
              </a:rPr>
              <a:t>s</a:t>
            </a:r>
            <a:r>
              <a:rPr lang="fr-CA" sz="1600" dirty="0">
                <a:effectLst/>
                <a:latin typeface="Arial" panose="020B0604020202020204" pitchFamily="34" charset="0"/>
                <a:ea typeface="Calibri" panose="020F0502020204030204" pitchFamily="34" charset="0"/>
              </a:rPr>
              <a:t>e, Institut de recherche et d’informations socioéconomiques (IRIS)</a:t>
            </a:r>
            <a:endParaRPr lang="fr-CA" sz="1600" i="1" dirty="0"/>
          </a:p>
        </p:txBody>
      </p:sp>
      <p:sp>
        <p:nvSpPr>
          <p:cNvPr id="2" name="ZoneTexte 1">
            <a:extLst>
              <a:ext uri="{FF2B5EF4-FFF2-40B4-BE49-F238E27FC236}">
                <a16:creationId xmlns:a16="http://schemas.microsoft.com/office/drawing/2014/main" id="{9CCEAFE2-0326-8146-34BD-A5AAC91B7EB5}"/>
              </a:ext>
            </a:extLst>
          </p:cNvPr>
          <p:cNvSpPr txBox="1"/>
          <p:nvPr/>
        </p:nvSpPr>
        <p:spPr>
          <a:xfrm flipH="1">
            <a:off x="5359238" y="1507623"/>
            <a:ext cx="6494892" cy="1538883"/>
          </a:xfrm>
          <a:prstGeom prst="rect">
            <a:avLst/>
          </a:prstGeom>
          <a:noFill/>
        </p:spPr>
        <p:txBody>
          <a:bodyPr wrap="square" rtlCol="0">
            <a:spAutoFit/>
          </a:bodyPr>
          <a:lstStyle/>
          <a:p>
            <a:pPr algn="r">
              <a:spcAft>
                <a:spcPts val="1200"/>
              </a:spcAft>
            </a:pPr>
            <a:r>
              <a:rPr lang="fr-CA" sz="2800" dirty="0">
                <a:latin typeface="Arial" panose="020B0604020202020204" pitchFamily="34" charset="0"/>
                <a:cs typeface="Arial" panose="020B0604020202020204" pitchFamily="34" charset="0"/>
              </a:rPr>
              <a:t>Gestion très hiérarchisée de l’État et des services publics</a:t>
            </a:r>
            <a:endParaRPr lang="fr-CA" sz="1200" dirty="0">
              <a:latin typeface="Arial" panose="020B0604020202020204" pitchFamily="34" charset="0"/>
              <a:cs typeface="Arial" panose="020B0604020202020204" pitchFamily="34" charset="0"/>
            </a:endParaRPr>
          </a:p>
          <a:p>
            <a:pPr algn="r">
              <a:spcAft>
                <a:spcPts val="1200"/>
              </a:spcAft>
            </a:pPr>
            <a:r>
              <a:rPr lang="fr-CA" sz="2800" dirty="0">
                <a:latin typeface="Arial" panose="020B0604020202020204" pitchFamily="34" charset="0"/>
                <a:cs typeface="Arial" panose="020B0604020202020204" pitchFamily="34" charset="0"/>
              </a:rPr>
              <a:t>Reculs des droits et de la démocratie.</a:t>
            </a:r>
          </a:p>
        </p:txBody>
      </p:sp>
      <p:pic>
        <p:nvPicPr>
          <p:cNvPr id="4" name="Image 3" descr="Une image contenant texte, Police, capture d’écran, typographie&#10;&#10;Description générée automatiquement">
            <a:extLst>
              <a:ext uri="{FF2B5EF4-FFF2-40B4-BE49-F238E27FC236}">
                <a16:creationId xmlns:a16="http://schemas.microsoft.com/office/drawing/2014/main" id="{BF8A37AD-AC89-4A44-0E2C-C45F44D0C8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6051" y="5523743"/>
            <a:ext cx="4267200" cy="1168751"/>
          </a:xfrm>
          <a:prstGeom prst="rect">
            <a:avLst/>
          </a:prstGeom>
        </p:spPr>
      </p:pic>
      <p:pic>
        <p:nvPicPr>
          <p:cNvPr id="6" name="Espace réservé du contenu 4" descr="Une image contenant texte, Police, capture d’écran&#10;&#10;Description générée automatiquement">
            <a:extLst>
              <a:ext uri="{FF2B5EF4-FFF2-40B4-BE49-F238E27FC236}">
                <a16:creationId xmlns:a16="http://schemas.microsoft.com/office/drawing/2014/main" id="{FE7BC334-740C-0141-E3AC-3C4CA50224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7952" y="4046855"/>
            <a:ext cx="3966178" cy="1161268"/>
          </a:xfrm>
          <a:prstGeom prst="rect">
            <a:avLst/>
          </a:prstGeom>
        </p:spPr>
      </p:pic>
    </p:spTree>
    <p:extLst>
      <p:ext uri="{BB962C8B-B14F-4D97-AF65-F5344CB8AC3E}">
        <p14:creationId xmlns:p14="http://schemas.microsoft.com/office/powerpoint/2010/main" val="1307770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A695D5-A39E-0732-927F-193D31919DE2}"/>
              </a:ext>
            </a:extLst>
          </p:cNvPr>
          <p:cNvSpPr>
            <a:spLocks noGrp="1"/>
          </p:cNvSpPr>
          <p:nvPr>
            <p:ph type="title"/>
            <p:custDataLst>
              <p:tags r:id="rId1"/>
            </p:custDataLst>
          </p:nvPr>
        </p:nvSpPr>
        <p:spPr/>
        <p:txBody>
          <a:bodyPr>
            <a:normAutofit fontScale="90000"/>
          </a:bodyPr>
          <a:lstStyle/>
          <a:p>
            <a:r>
              <a:rPr lang="fr-CA" sz="5400" dirty="0">
                <a:effectLst/>
                <a:latin typeface="Aptos" panose="020B0004020202020204" pitchFamily="34" charset="0"/>
                <a:ea typeface="Aptos" panose="020B0004020202020204" pitchFamily="34" charset="0"/>
                <a:cs typeface="Times New Roman" panose="02020603050405020304" pitchFamily="18" charset="0"/>
              </a:rPr>
              <a:t>4. La crise de confiance envers les institutions n’est pas une affaire de désintérêt envers la politique</a:t>
            </a:r>
            <a:endParaRPr lang="fr-CA" dirty="0"/>
          </a:p>
        </p:txBody>
      </p:sp>
      <p:sp>
        <p:nvSpPr>
          <p:cNvPr id="3" name="Espace réservé du texte 2">
            <a:extLst>
              <a:ext uri="{FF2B5EF4-FFF2-40B4-BE49-F238E27FC236}">
                <a16:creationId xmlns:a16="http://schemas.microsoft.com/office/drawing/2014/main" id="{5120E573-9935-DCD9-BF9D-1D7811FC5EC3}"/>
              </a:ext>
            </a:extLst>
          </p:cNvPr>
          <p:cNvSpPr>
            <a:spLocks noGrp="1"/>
          </p:cNvSpPr>
          <p:nvPr>
            <p:ph type="body" idx="1"/>
            <p:custDataLst>
              <p:tags r:id="rId2"/>
            </p:custDataLst>
          </p:nvPr>
        </p:nvSpPr>
        <p:spPr/>
        <p:txBody>
          <a:bodyPr/>
          <a:lstStyle/>
          <a:p>
            <a:r>
              <a:rPr lang="fr-CA" dirty="0"/>
              <a:t>Au contraire!</a:t>
            </a:r>
          </a:p>
        </p:txBody>
      </p:sp>
    </p:spTree>
    <p:extLst>
      <p:ext uri="{BB962C8B-B14F-4D97-AF65-F5344CB8AC3E}">
        <p14:creationId xmlns:p14="http://schemas.microsoft.com/office/powerpoint/2010/main" val="2749207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4FB0CA-634A-B53A-A5E6-B72A0AC29B87}"/>
              </a:ext>
            </a:extLst>
          </p:cNvPr>
          <p:cNvSpPr>
            <a:spLocks noGrp="1"/>
          </p:cNvSpPr>
          <p:nvPr>
            <p:ph type="title"/>
            <p:custDataLst>
              <p:tags r:id="rId1"/>
            </p:custDataLst>
          </p:nvPr>
        </p:nvSpPr>
        <p:spPr>
          <a:xfrm>
            <a:off x="387601" y="188006"/>
            <a:ext cx="11416798" cy="993094"/>
          </a:xfrm>
        </p:spPr>
        <p:txBody>
          <a:bodyPr>
            <a:noAutofit/>
          </a:bodyPr>
          <a:lstStyle/>
          <a:p>
            <a:r>
              <a:rPr lang="fr-CA" sz="3800" dirty="0"/>
              <a:t>Moyenne mondiale de l’Indice de la démocratie par catégories d’indicateurs</a:t>
            </a:r>
          </a:p>
        </p:txBody>
      </p:sp>
      <p:pic>
        <p:nvPicPr>
          <p:cNvPr id="5" name="Espace réservé du contenu 4" descr="Une image contenant texte, ligne, Tracé, capture d’écran&#10;&#10;Description générée automatiquement">
            <a:extLst>
              <a:ext uri="{FF2B5EF4-FFF2-40B4-BE49-F238E27FC236}">
                <a16:creationId xmlns:a16="http://schemas.microsoft.com/office/drawing/2014/main" id="{208FFED1-8568-67F5-DD42-4C7CB0BD5167}"/>
              </a:ext>
            </a:extLst>
          </p:cNvPr>
          <p:cNvPicPr>
            <a:picLocks noGrp="1" noChangeAspect="1"/>
          </p:cNvPicPr>
          <p:nvPr>
            <p:ph idx="1"/>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670525" y="1346880"/>
            <a:ext cx="10850950" cy="5323114"/>
          </a:xfrm>
        </p:spPr>
      </p:pic>
      <p:cxnSp>
        <p:nvCxnSpPr>
          <p:cNvPr id="4" name="Connecteur droit avec flèche 3">
            <a:extLst>
              <a:ext uri="{FF2B5EF4-FFF2-40B4-BE49-F238E27FC236}">
                <a16:creationId xmlns:a16="http://schemas.microsoft.com/office/drawing/2014/main" id="{1B095489-0DF3-A034-E923-A8E342804271}"/>
              </a:ext>
            </a:extLst>
          </p:cNvPr>
          <p:cNvCxnSpPr/>
          <p:nvPr/>
        </p:nvCxnSpPr>
        <p:spPr>
          <a:xfrm flipV="1">
            <a:off x="2586789" y="4322775"/>
            <a:ext cx="4668253" cy="17806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Connecteur droit avec flèche 2">
            <a:extLst>
              <a:ext uri="{FF2B5EF4-FFF2-40B4-BE49-F238E27FC236}">
                <a16:creationId xmlns:a16="http://schemas.microsoft.com/office/drawing/2014/main" id="{172A6EFD-C73E-7131-FD6F-0AEED8C332AE}"/>
              </a:ext>
            </a:extLst>
          </p:cNvPr>
          <p:cNvCxnSpPr>
            <a:cxnSpLocks/>
          </p:cNvCxnSpPr>
          <p:nvPr/>
        </p:nvCxnSpPr>
        <p:spPr>
          <a:xfrm flipH="1">
            <a:off x="8833758" y="1892968"/>
            <a:ext cx="914400" cy="17156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57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090DF9-CD3C-63F7-FA71-46DFFAAFDD23}"/>
              </a:ext>
            </a:extLst>
          </p:cNvPr>
          <p:cNvSpPr>
            <a:spLocks noGrp="1"/>
          </p:cNvSpPr>
          <p:nvPr>
            <p:ph type="title"/>
            <p:custDataLst>
              <p:tags r:id="rId1"/>
            </p:custDataLst>
          </p:nvPr>
        </p:nvSpPr>
        <p:spPr>
          <a:xfrm>
            <a:off x="495945" y="188006"/>
            <a:ext cx="11453247" cy="1066846"/>
          </a:xfrm>
        </p:spPr>
        <p:txBody>
          <a:bodyPr>
            <a:noAutofit/>
          </a:bodyPr>
          <a:lstStyle/>
          <a:p>
            <a:r>
              <a:rPr lang="fr-CA" dirty="0"/>
              <a:t>Des mobilisations à droite.</a:t>
            </a:r>
          </a:p>
        </p:txBody>
      </p:sp>
      <p:sp>
        <p:nvSpPr>
          <p:cNvPr id="3" name="Espace réservé du contenu 2">
            <a:extLst>
              <a:ext uri="{FF2B5EF4-FFF2-40B4-BE49-F238E27FC236}">
                <a16:creationId xmlns:a16="http://schemas.microsoft.com/office/drawing/2014/main" id="{9CD895A8-47A1-1419-7570-09E1DF1DD783}"/>
              </a:ext>
            </a:extLst>
          </p:cNvPr>
          <p:cNvSpPr>
            <a:spLocks noGrp="1"/>
          </p:cNvSpPr>
          <p:nvPr>
            <p:ph idx="1"/>
            <p:custDataLst>
              <p:tags r:id="rId2"/>
            </p:custDataLst>
          </p:nvPr>
        </p:nvSpPr>
        <p:spPr>
          <a:xfrm>
            <a:off x="636813" y="1825624"/>
            <a:ext cx="11038115" cy="4844369"/>
          </a:xfrm>
        </p:spPr>
        <p:txBody>
          <a:bodyPr>
            <a:normAutofit fontScale="92500" lnSpcReduction="20000"/>
          </a:bodyPr>
          <a:lstStyle/>
          <a:p>
            <a:pPr>
              <a:lnSpc>
                <a:spcPct val="100000"/>
              </a:lnSpc>
              <a:spcBef>
                <a:spcPts val="1200"/>
              </a:spcBef>
              <a:spcAft>
                <a:spcPts val="1200"/>
              </a:spcAft>
            </a:pPr>
            <a:r>
              <a:rPr lang="fr-CA" dirty="0"/>
              <a:t>Une part de l’intérêt populaire pour la politique est canalisée vers un soutien à des discours antidémocratiques d’extrême droite.</a:t>
            </a:r>
          </a:p>
          <a:p>
            <a:pPr>
              <a:lnSpc>
                <a:spcPct val="100000"/>
              </a:lnSpc>
              <a:spcAft>
                <a:spcPts val="1200"/>
              </a:spcAft>
            </a:pPr>
            <a:r>
              <a:rPr lang="fr-CA" dirty="0"/>
              <a:t>Regain d’intérêt pour des dirigeants forts, « seuls contre tous », ancrés dans la tradition autoritaire et machiste; faisant partie des hautes élites, mais réussissant, par le jeu du populisme, à se faire identifier comme appartenant au peuple.</a:t>
            </a:r>
          </a:p>
          <a:p>
            <a:pPr>
              <a:lnSpc>
                <a:spcPct val="100000"/>
              </a:lnSpc>
              <a:spcAft>
                <a:spcPts val="1200"/>
              </a:spcAft>
            </a:pPr>
            <a:r>
              <a:rPr lang="fr-CA" dirty="0"/>
              <a:t>Dans de nombreux pays et sur tous les continents: hausse marquée des mobilisations ouvrières, féministes, paysannes, démocratiques, jeunesses, écologiques, etc.</a:t>
            </a:r>
          </a:p>
          <a:p>
            <a:pPr>
              <a:lnSpc>
                <a:spcPct val="100000"/>
              </a:lnSpc>
              <a:spcAft>
                <a:spcPts val="1200"/>
              </a:spcAft>
            </a:pPr>
            <a:r>
              <a:rPr lang="fr-CA" dirty="0"/>
              <a:t>Engagement des personnes retraitées et aînées : le plus élevé et en augmentation dans les pays occidentaux.</a:t>
            </a:r>
          </a:p>
        </p:txBody>
      </p:sp>
    </p:spTree>
    <p:extLst>
      <p:ext uri="{BB962C8B-B14F-4D97-AF65-F5344CB8AC3E}">
        <p14:creationId xmlns:p14="http://schemas.microsoft.com/office/powerpoint/2010/main" val="879078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descr="Une image contenant texte, capture d’écran, Police, Parallèle&#10;&#10;Description générée automatiquement">
            <a:extLst>
              <a:ext uri="{FF2B5EF4-FFF2-40B4-BE49-F238E27FC236}">
                <a16:creationId xmlns:a16="http://schemas.microsoft.com/office/drawing/2014/main" id="{5C99CE71-BD99-EB52-40EC-D0D203967188}"/>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348607" y="188006"/>
            <a:ext cx="9494785" cy="6243565"/>
          </a:xfrm>
        </p:spPr>
      </p:pic>
      <p:sp>
        <p:nvSpPr>
          <p:cNvPr id="9" name="ZoneTexte 8">
            <a:extLst>
              <a:ext uri="{FF2B5EF4-FFF2-40B4-BE49-F238E27FC236}">
                <a16:creationId xmlns:a16="http://schemas.microsoft.com/office/drawing/2014/main" id="{2105A4DC-F10B-6C0A-E427-453AF356A872}"/>
              </a:ext>
            </a:extLst>
          </p:cNvPr>
          <p:cNvSpPr txBox="1"/>
          <p:nvPr/>
        </p:nvSpPr>
        <p:spPr>
          <a:xfrm>
            <a:off x="348916" y="6431571"/>
            <a:ext cx="12172950" cy="369332"/>
          </a:xfrm>
          <a:prstGeom prst="rect">
            <a:avLst/>
          </a:prstGeom>
          <a:noFill/>
        </p:spPr>
        <p:txBody>
          <a:bodyPr wrap="square">
            <a:spAutoFit/>
          </a:bodyPr>
          <a:lstStyle/>
          <a:p>
            <a:pPr algn="l"/>
            <a:r>
              <a:rPr lang="fr-CA" dirty="0"/>
              <a:t>Source : </a:t>
            </a:r>
            <a:r>
              <a:rPr lang="fr-CA" dirty="0">
                <a:hlinkClick r:id="rId5"/>
              </a:rPr>
              <a:t>Enquête de l’OCDE sur les déterminants de la confiance dans les institutions publiques – résultats 2024 | OCDE</a:t>
            </a:r>
            <a:endParaRPr lang="fr-CA" dirty="0"/>
          </a:p>
        </p:txBody>
      </p:sp>
      <p:sp>
        <p:nvSpPr>
          <p:cNvPr id="10" name="Flèche : bas 9">
            <a:extLst>
              <a:ext uri="{FF2B5EF4-FFF2-40B4-BE49-F238E27FC236}">
                <a16:creationId xmlns:a16="http://schemas.microsoft.com/office/drawing/2014/main" id="{64070202-DBAA-18B1-AAF5-95F6064C6A28}"/>
              </a:ext>
            </a:extLst>
          </p:cNvPr>
          <p:cNvSpPr/>
          <p:nvPr/>
        </p:nvSpPr>
        <p:spPr>
          <a:xfrm>
            <a:off x="7283851" y="1937084"/>
            <a:ext cx="529389" cy="1066846"/>
          </a:xfrm>
          <a:prstGeom prst="downArrow">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Flèche : bas 10">
            <a:extLst>
              <a:ext uri="{FF2B5EF4-FFF2-40B4-BE49-F238E27FC236}">
                <a16:creationId xmlns:a16="http://schemas.microsoft.com/office/drawing/2014/main" id="{C7289827-0FDE-15C8-FCDC-7B0B9B6EE297}"/>
              </a:ext>
            </a:extLst>
          </p:cNvPr>
          <p:cNvSpPr/>
          <p:nvPr/>
        </p:nvSpPr>
        <p:spPr>
          <a:xfrm>
            <a:off x="8564846" y="2077452"/>
            <a:ext cx="529389" cy="1066846"/>
          </a:xfrm>
          <a:prstGeom prst="downArrow">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Flèche : bas 11">
            <a:extLst>
              <a:ext uri="{FF2B5EF4-FFF2-40B4-BE49-F238E27FC236}">
                <a16:creationId xmlns:a16="http://schemas.microsoft.com/office/drawing/2014/main" id="{FB278EA5-09FA-D471-5FF8-1EFE6FD8D18D}"/>
              </a:ext>
            </a:extLst>
          </p:cNvPr>
          <p:cNvSpPr/>
          <p:nvPr/>
        </p:nvSpPr>
        <p:spPr>
          <a:xfrm>
            <a:off x="9950483" y="2362154"/>
            <a:ext cx="529389" cy="1066846"/>
          </a:xfrm>
          <a:prstGeom prst="downArrow">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49300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6AB3A5-F315-A871-B529-01B4534C0799}"/>
              </a:ext>
            </a:extLst>
          </p:cNvPr>
          <p:cNvSpPr>
            <a:spLocks noGrp="1"/>
          </p:cNvSpPr>
          <p:nvPr>
            <p:ph type="title"/>
          </p:nvPr>
        </p:nvSpPr>
        <p:spPr/>
        <p:txBody>
          <a:bodyPr/>
          <a:lstStyle/>
          <a:p>
            <a:r>
              <a:rPr lang="fr-CA" dirty="0"/>
              <a:t>Le Québec se distingue de façon marquée</a:t>
            </a:r>
          </a:p>
        </p:txBody>
      </p:sp>
      <p:pic>
        <p:nvPicPr>
          <p:cNvPr id="5" name="Espace réservé du contenu 4" descr="Une image contenant texte, capture d’écran, ligne, Police&#10;&#10;Description générée automatiquement">
            <a:extLst>
              <a:ext uri="{FF2B5EF4-FFF2-40B4-BE49-F238E27FC236}">
                <a16:creationId xmlns:a16="http://schemas.microsoft.com/office/drawing/2014/main" id="{E5E080B4-8109-D05C-E68D-4F4E2418686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0989" y="1336913"/>
            <a:ext cx="8390021" cy="5493721"/>
          </a:xfrm>
        </p:spPr>
      </p:pic>
    </p:spTree>
    <p:extLst>
      <p:ext uri="{BB962C8B-B14F-4D97-AF65-F5344CB8AC3E}">
        <p14:creationId xmlns:p14="http://schemas.microsoft.com/office/powerpoint/2010/main" val="1203151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5A61E-FEBA-8113-EC19-C3B3246A1811}"/>
              </a:ext>
            </a:extLst>
          </p:cNvPr>
          <p:cNvSpPr>
            <a:spLocks noGrp="1"/>
          </p:cNvSpPr>
          <p:nvPr>
            <p:ph type="title"/>
            <p:custDataLst>
              <p:tags r:id="rId1"/>
            </p:custDataLst>
          </p:nvPr>
        </p:nvSpPr>
        <p:spPr>
          <a:xfrm>
            <a:off x="493362" y="147614"/>
            <a:ext cx="11205275" cy="1066846"/>
          </a:xfrm>
        </p:spPr>
        <p:txBody>
          <a:bodyPr>
            <a:noAutofit/>
          </a:bodyPr>
          <a:lstStyle/>
          <a:p>
            <a:r>
              <a:rPr lang="fr-CA" sz="3200" dirty="0"/>
              <a:t>La pluralité et le dynamisme de la </a:t>
            </a:r>
            <a:r>
              <a:rPr lang="fr-CA" sz="3200" u="sng" dirty="0"/>
              <a:t>société civile québécoise</a:t>
            </a:r>
            <a:r>
              <a:rPr lang="fr-CA" sz="3200" dirty="0"/>
              <a:t> tirent la moyenne canadienne vers le haut</a:t>
            </a:r>
          </a:p>
        </p:txBody>
      </p:sp>
      <p:sp>
        <p:nvSpPr>
          <p:cNvPr id="3" name="Espace réservé du contenu 2">
            <a:extLst>
              <a:ext uri="{FF2B5EF4-FFF2-40B4-BE49-F238E27FC236}">
                <a16:creationId xmlns:a16="http://schemas.microsoft.com/office/drawing/2014/main" id="{A859B59B-3164-CBBA-4181-8F266A94BED6}"/>
              </a:ext>
            </a:extLst>
          </p:cNvPr>
          <p:cNvSpPr>
            <a:spLocks noGrp="1"/>
          </p:cNvSpPr>
          <p:nvPr>
            <p:ph idx="1"/>
            <p:custDataLst>
              <p:tags r:id="rId2"/>
            </p:custDataLst>
          </p:nvPr>
        </p:nvSpPr>
        <p:spPr>
          <a:xfrm>
            <a:off x="375832" y="1394848"/>
            <a:ext cx="11440333" cy="5315538"/>
          </a:xfrm>
        </p:spPr>
        <p:txBody>
          <a:bodyPr>
            <a:noAutofit/>
          </a:bodyPr>
          <a:lstStyle/>
          <a:p>
            <a:pPr marL="0" indent="0">
              <a:lnSpc>
                <a:spcPct val="100000"/>
              </a:lnSpc>
              <a:spcBef>
                <a:spcPts val="0"/>
              </a:spcBef>
              <a:spcAft>
                <a:spcPts val="1800"/>
              </a:spcAft>
              <a:buNone/>
            </a:pPr>
            <a:r>
              <a:rPr lang="fr-CA" sz="2000" dirty="0">
                <a:effectLst/>
                <a:ea typeface="Aptos" panose="020B0004020202020204" pitchFamily="34" charset="0"/>
              </a:rPr>
              <a:t>Le niveau élevé d’implication et de mobilisation citoyennes distingue le Québec des autres provinces :</a:t>
            </a:r>
            <a:endParaRPr lang="fr-CA" sz="2000" dirty="0"/>
          </a:p>
          <a:p>
            <a:pPr marL="342900" indent="-342900">
              <a:lnSpc>
                <a:spcPct val="100000"/>
              </a:lnSpc>
              <a:spcBef>
                <a:spcPts val="0"/>
              </a:spcBef>
              <a:spcAft>
                <a:spcPts val="1800"/>
              </a:spcAft>
              <a:buFont typeface="Symbol" panose="05050102010706020507" pitchFamily="18" charset="2"/>
              <a:buChar char=""/>
            </a:pPr>
            <a:r>
              <a:rPr lang="fr-CA" sz="2000" kern="100" dirty="0">
                <a:effectLst/>
                <a:ea typeface="Aptos" panose="020B0004020202020204" pitchFamily="34" charset="0"/>
              </a:rPr>
              <a:t>Les taux de </a:t>
            </a:r>
            <a:r>
              <a:rPr lang="fr-CA" sz="2000" b="1" kern="100" dirty="0">
                <a:effectLst/>
                <a:ea typeface="Aptos" panose="020B0004020202020204" pitchFamily="34" charset="0"/>
              </a:rPr>
              <a:t>présence syndicale </a:t>
            </a:r>
            <a:r>
              <a:rPr lang="fr-CA" sz="2000" kern="100" dirty="0">
                <a:effectLst/>
                <a:ea typeface="Aptos" panose="020B0004020202020204" pitchFamily="34" charset="0"/>
              </a:rPr>
              <a:t>sont très manifestement supérieurs au Québec (</a:t>
            </a:r>
            <a:r>
              <a:rPr lang="fr-CA" sz="2000" b="1" kern="100" dirty="0">
                <a:effectLst/>
                <a:ea typeface="Aptos" panose="020B0004020202020204" pitchFamily="34" charset="0"/>
              </a:rPr>
              <a:t>40 % </a:t>
            </a:r>
            <a:r>
              <a:rPr lang="fr-CA" sz="2000" kern="100" dirty="0">
                <a:effectLst/>
                <a:ea typeface="Aptos" panose="020B0004020202020204" pitchFamily="34" charset="0"/>
              </a:rPr>
              <a:t>en 2022), par rapport à l’Ontario (27 %), au reste du Canada (30 %) et aux États-Unis (11,5 %).</a:t>
            </a:r>
          </a:p>
          <a:p>
            <a:pPr marL="342900" lvl="0" indent="-342900">
              <a:lnSpc>
                <a:spcPct val="100000"/>
              </a:lnSpc>
              <a:spcBef>
                <a:spcPts val="0"/>
              </a:spcBef>
              <a:spcAft>
                <a:spcPts val="1800"/>
              </a:spcAft>
              <a:buFont typeface="Symbol" panose="05050102010706020507" pitchFamily="18" charset="2"/>
              <a:buChar char=""/>
            </a:pPr>
            <a:r>
              <a:rPr lang="fr-CA" sz="2000" kern="100" dirty="0">
                <a:effectLst/>
                <a:ea typeface="Aptos" panose="020B0004020202020204" pitchFamily="34" charset="0"/>
              </a:rPr>
              <a:t>Plus de </a:t>
            </a:r>
            <a:r>
              <a:rPr lang="fr-CA" sz="2000" b="1" kern="100" dirty="0">
                <a:effectLst/>
                <a:ea typeface="Aptos" panose="020B0004020202020204" pitchFamily="34" charset="0"/>
              </a:rPr>
              <a:t>4 000 groupes communautaires et de défense des droits</a:t>
            </a:r>
            <a:r>
              <a:rPr lang="fr-CA" sz="2000" kern="100" dirty="0">
                <a:effectLst/>
                <a:ea typeface="Aptos" panose="020B0004020202020204" pitchFamily="34" charset="0"/>
              </a:rPr>
              <a:t>, par ou pour les communautés, dans pratiquement tous les secteurs d’affaires publiques (santé, éducation, immigration, logements, sports et loisirs, jeunes, solidarité internationale, etc.).</a:t>
            </a:r>
          </a:p>
          <a:p>
            <a:pPr marL="342900" lvl="0" indent="-342900">
              <a:lnSpc>
                <a:spcPct val="100000"/>
              </a:lnSpc>
              <a:spcBef>
                <a:spcPts val="0"/>
              </a:spcBef>
              <a:spcAft>
                <a:spcPts val="1800"/>
              </a:spcAft>
              <a:buFont typeface="Symbol" panose="05050102010706020507" pitchFamily="18" charset="2"/>
              <a:buChar char=""/>
            </a:pPr>
            <a:r>
              <a:rPr lang="fr-CA" sz="2000" kern="100" dirty="0">
                <a:effectLst/>
                <a:ea typeface="Aptos" panose="020B0004020202020204" pitchFamily="34" charset="0"/>
              </a:rPr>
              <a:t>La proportion de projets de loi débattus en </a:t>
            </a:r>
            <a:r>
              <a:rPr lang="fr-CA" sz="2000" b="1" kern="100" dirty="0">
                <a:effectLst/>
                <a:ea typeface="Aptos" panose="020B0004020202020204" pitchFamily="34" charset="0"/>
              </a:rPr>
              <a:t>commission parlementaire</a:t>
            </a:r>
            <a:r>
              <a:rPr lang="fr-CA" sz="2000" kern="100" dirty="0">
                <a:effectLst/>
                <a:ea typeface="Aptos" panose="020B0004020202020204" pitchFamily="34" charset="0"/>
              </a:rPr>
              <a:t> est supérieure à l’Assemblée nationale. Le volume de mémoires présentés par la société civile est aussi souvent impressionnant, comparé aux autres législations.</a:t>
            </a:r>
          </a:p>
          <a:p>
            <a:pPr marL="342900" lvl="0" indent="-342900">
              <a:lnSpc>
                <a:spcPct val="100000"/>
              </a:lnSpc>
              <a:spcBef>
                <a:spcPts val="0"/>
              </a:spcBef>
              <a:spcAft>
                <a:spcPts val="1800"/>
              </a:spcAft>
              <a:buFont typeface="Symbol" panose="05050102010706020507" pitchFamily="18" charset="2"/>
              <a:buChar char=""/>
            </a:pPr>
            <a:r>
              <a:rPr lang="fr-CA" sz="2000" kern="100" dirty="0">
                <a:effectLst/>
                <a:ea typeface="Aptos" panose="020B0004020202020204" pitchFamily="34" charset="0"/>
              </a:rPr>
              <a:t>Les </a:t>
            </a:r>
            <a:r>
              <a:rPr lang="fr-CA" sz="2000" b="1" kern="100" dirty="0">
                <a:effectLst/>
                <a:ea typeface="Aptos" panose="020B0004020202020204" pitchFamily="34" charset="0"/>
              </a:rPr>
              <a:t>médias et les organismes culturels francophones du Québec</a:t>
            </a:r>
            <a:r>
              <a:rPr lang="fr-CA" sz="2000" kern="100" dirty="0">
                <a:effectLst/>
                <a:ea typeface="Aptos" panose="020B0004020202020204" pitchFamily="34" charset="0"/>
              </a:rPr>
              <a:t>, dans l’ensemble, performent beaucoup mieux et assurent la diffusion de contenus par et pour la société québécoise.</a:t>
            </a:r>
          </a:p>
        </p:txBody>
      </p:sp>
    </p:spTree>
    <p:extLst>
      <p:ext uri="{BB962C8B-B14F-4D97-AF65-F5344CB8AC3E}">
        <p14:creationId xmlns:p14="http://schemas.microsoft.com/office/powerpoint/2010/main" val="82611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3FBE8E-4C43-96E1-E72E-E3B2C26B95B1}"/>
              </a:ext>
            </a:extLst>
          </p:cNvPr>
          <p:cNvSpPr>
            <a:spLocks noGrp="1"/>
          </p:cNvSpPr>
          <p:nvPr>
            <p:ph type="title"/>
            <p:custDataLst>
              <p:tags r:id="rId1"/>
            </p:custDataLst>
          </p:nvPr>
        </p:nvSpPr>
        <p:spPr>
          <a:xfrm>
            <a:off x="240632" y="188006"/>
            <a:ext cx="11656193" cy="1066846"/>
          </a:xfrm>
        </p:spPr>
        <p:txBody>
          <a:bodyPr>
            <a:normAutofit/>
          </a:bodyPr>
          <a:lstStyle/>
          <a:p>
            <a:r>
              <a:rPr kumimoji="0" lang="fr-CA"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Savoir d’où l’on vient pour savoir où l’on va </a:t>
            </a:r>
            <a:r>
              <a:rPr kumimoji="0" lang="fr-CA" sz="1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(suite)</a:t>
            </a:r>
            <a:endParaRPr lang="fr-CA" sz="1800" dirty="0"/>
          </a:p>
        </p:txBody>
      </p:sp>
      <p:sp>
        <p:nvSpPr>
          <p:cNvPr id="3" name="Espace réservé du contenu 2">
            <a:extLst>
              <a:ext uri="{FF2B5EF4-FFF2-40B4-BE49-F238E27FC236}">
                <a16:creationId xmlns:a16="http://schemas.microsoft.com/office/drawing/2014/main" id="{6A46EE8B-6F68-B393-CEAD-6A140BBAC696}"/>
              </a:ext>
            </a:extLst>
          </p:cNvPr>
          <p:cNvSpPr>
            <a:spLocks noGrp="1"/>
          </p:cNvSpPr>
          <p:nvPr>
            <p:ph idx="1"/>
            <p:custDataLst>
              <p:tags r:id="rId2"/>
            </p:custDataLst>
          </p:nvPr>
        </p:nvSpPr>
        <p:spPr>
          <a:xfrm>
            <a:off x="838200" y="1828800"/>
            <a:ext cx="10515600" cy="4732706"/>
          </a:xfrm>
        </p:spPr>
        <p:txBody>
          <a:bodyPr>
            <a:noAutofit/>
          </a:bodyPr>
          <a:lstStyle/>
          <a:p>
            <a:pPr>
              <a:lnSpc>
                <a:spcPct val="100000"/>
              </a:lnSpc>
              <a:spcBef>
                <a:spcPts val="0"/>
              </a:spcBef>
              <a:spcAft>
                <a:spcPts val="1800"/>
              </a:spcAft>
            </a:pPr>
            <a:r>
              <a:rPr lang="fr-CA" sz="2400" dirty="0"/>
              <a:t>Lois pour assurer des élections justes et équitables : premier régime complet au Canada avec la </a:t>
            </a:r>
            <a:r>
              <a:rPr lang="fr-CA" sz="2400" i="1" dirty="0"/>
              <a:t>Loi électorale du Québec </a:t>
            </a:r>
            <a:r>
              <a:rPr lang="fr-CA" sz="2400" dirty="0"/>
              <a:t>de 1963.</a:t>
            </a:r>
          </a:p>
          <a:p>
            <a:pPr>
              <a:lnSpc>
                <a:spcPct val="100000"/>
              </a:lnSpc>
              <a:spcBef>
                <a:spcPts val="0"/>
              </a:spcBef>
              <a:spcAft>
                <a:spcPts val="1800"/>
              </a:spcAft>
            </a:pPr>
            <a:r>
              <a:rPr lang="fr-CA" sz="2400" dirty="0"/>
              <a:t>Lois et mécanismes pour mettre fin et prévenir la corruption et la collusion, et assurer la transparence, la vérification et la reddition de compte des élues et élus (surtout à partir des années 80).</a:t>
            </a:r>
          </a:p>
          <a:p>
            <a:pPr>
              <a:lnSpc>
                <a:spcPct val="100000"/>
              </a:lnSpc>
              <a:spcBef>
                <a:spcPts val="0"/>
              </a:spcBef>
              <a:spcAft>
                <a:spcPts val="1800"/>
              </a:spcAft>
            </a:pPr>
            <a:r>
              <a:rPr lang="fr-CA" sz="2400" dirty="0"/>
              <a:t>Mécanismes de participation directe de la population à la conduite des affaires publiques, dont les commissions parlementaires au Québec (1984).</a:t>
            </a:r>
          </a:p>
          <a:p>
            <a:pPr>
              <a:lnSpc>
                <a:spcPct val="100000"/>
              </a:lnSpc>
              <a:spcBef>
                <a:spcPts val="0"/>
              </a:spcBef>
              <a:spcAft>
                <a:spcPts val="1800"/>
              </a:spcAft>
            </a:pPr>
            <a:r>
              <a:rPr lang="fr-CA" sz="2400" dirty="0"/>
              <a:t>Décolonisation (décennie 1960) et chute du mur de Berlin  (1990) : nouvelles vagues de démocratisation.</a:t>
            </a:r>
          </a:p>
        </p:txBody>
      </p:sp>
    </p:spTree>
    <p:extLst>
      <p:ext uri="{BB962C8B-B14F-4D97-AF65-F5344CB8AC3E}">
        <p14:creationId xmlns:p14="http://schemas.microsoft.com/office/powerpoint/2010/main" val="15495068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5B2976-E345-D626-5E92-2FB1AD716B46}"/>
              </a:ext>
            </a:extLst>
          </p:cNvPr>
          <p:cNvSpPr>
            <a:spLocks noGrp="1"/>
          </p:cNvSpPr>
          <p:nvPr>
            <p:ph type="title"/>
          </p:nvPr>
        </p:nvSpPr>
        <p:spPr/>
        <p:txBody>
          <a:bodyPr/>
          <a:lstStyle/>
          <a:p>
            <a:r>
              <a:rPr lang="fr-CA" dirty="0"/>
              <a:t>5. En conclusion : une fenêtre d’opportunités grand ouverte!</a:t>
            </a:r>
          </a:p>
        </p:txBody>
      </p:sp>
      <p:sp>
        <p:nvSpPr>
          <p:cNvPr id="3" name="Espace réservé du texte 2">
            <a:extLst>
              <a:ext uri="{FF2B5EF4-FFF2-40B4-BE49-F238E27FC236}">
                <a16:creationId xmlns:a16="http://schemas.microsoft.com/office/drawing/2014/main" id="{C65C1BA6-243F-83B0-AE88-4B7FA1F5D9E2}"/>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8941722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8F292C-F2D0-612B-CB94-4285D3A17F8A}"/>
              </a:ext>
            </a:extLst>
          </p:cNvPr>
          <p:cNvSpPr>
            <a:spLocks noGrp="1"/>
          </p:cNvSpPr>
          <p:nvPr>
            <p:ph type="title"/>
          </p:nvPr>
        </p:nvSpPr>
        <p:spPr>
          <a:xfrm>
            <a:off x="156117" y="188006"/>
            <a:ext cx="11789449" cy="1066846"/>
          </a:xfrm>
        </p:spPr>
        <p:txBody>
          <a:bodyPr>
            <a:noAutofit/>
          </a:bodyPr>
          <a:lstStyle/>
          <a:p>
            <a:r>
              <a:rPr lang="fr-CA" sz="3200" dirty="0"/>
              <a:t>Les facteurs déterminants de la confiance envers le gouvernement (OCDE et Canada) </a:t>
            </a:r>
          </a:p>
        </p:txBody>
      </p:sp>
      <p:pic>
        <p:nvPicPr>
          <p:cNvPr id="9" name="Espace réservé du contenu 8" descr="Une image contenant texte, capture d’écran, Police, nombre&#10;&#10;Description générée automatiquement">
            <a:extLst>
              <a:ext uri="{FF2B5EF4-FFF2-40B4-BE49-F238E27FC236}">
                <a16:creationId xmlns:a16="http://schemas.microsoft.com/office/drawing/2014/main" id="{2120F20B-395D-BE06-54CB-494328EB4A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5164" y="1350464"/>
            <a:ext cx="8657668" cy="5408682"/>
          </a:xfrm>
        </p:spPr>
      </p:pic>
      <p:cxnSp>
        <p:nvCxnSpPr>
          <p:cNvPr id="11" name="Connecteur droit avec flèche 10">
            <a:extLst>
              <a:ext uri="{FF2B5EF4-FFF2-40B4-BE49-F238E27FC236}">
                <a16:creationId xmlns:a16="http://schemas.microsoft.com/office/drawing/2014/main" id="{72B3E97E-6C35-AD6B-ACC4-74C1E012F285}"/>
              </a:ext>
            </a:extLst>
          </p:cNvPr>
          <p:cNvCxnSpPr>
            <a:cxnSpLocks/>
          </p:cNvCxnSpPr>
          <p:nvPr/>
        </p:nvCxnSpPr>
        <p:spPr>
          <a:xfrm>
            <a:off x="1821308" y="2441257"/>
            <a:ext cx="1419727" cy="11309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2DBC9516-0551-13E7-3911-8BA3B9BCE21A}"/>
              </a:ext>
            </a:extLst>
          </p:cNvPr>
          <p:cNvCxnSpPr>
            <a:cxnSpLocks/>
          </p:cNvCxnSpPr>
          <p:nvPr/>
        </p:nvCxnSpPr>
        <p:spPr>
          <a:xfrm flipH="1">
            <a:off x="4628836" y="2518826"/>
            <a:ext cx="268705" cy="13314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6E626F63-1E17-BD99-6D5D-AD979D5CFD87}"/>
              </a:ext>
            </a:extLst>
          </p:cNvPr>
          <p:cNvCxnSpPr>
            <a:cxnSpLocks/>
          </p:cNvCxnSpPr>
          <p:nvPr/>
        </p:nvCxnSpPr>
        <p:spPr>
          <a:xfrm flipH="1">
            <a:off x="7160108" y="3006741"/>
            <a:ext cx="134353" cy="9402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D223EEBC-F036-1AEE-AF2C-D2B10B68B7FA}"/>
              </a:ext>
            </a:extLst>
          </p:cNvPr>
          <p:cNvSpPr/>
          <p:nvPr/>
        </p:nvSpPr>
        <p:spPr>
          <a:xfrm>
            <a:off x="8247304" y="4054805"/>
            <a:ext cx="300790" cy="613611"/>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Ellipse 18">
            <a:extLst>
              <a:ext uri="{FF2B5EF4-FFF2-40B4-BE49-F238E27FC236}">
                <a16:creationId xmlns:a16="http://schemas.microsoft.com/office/drawing/2014/main" id="{3D3097B4-8D48-9A7D-9316-AF9A7CF7CE79}"/>
              </a:ext>
            </a:extLst>
          </p:cNvPr>
          <p:cNvSpPr/>
          <p:nvPr/>
        </p:nvSpPr>
        <p:spPr>
          <a:xfrm>
            <a:off x="9500937" y="4054805"/>
            <a:ext cx="300790" cy="613611"/>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02212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1C8C04-EE8C-4AAB-13DA-DD711082BF21}"/>
              </a:ext>
            </a:extLst>
          </p:cNvPr>
          <p:cNvSpPr>
            <a:spLocks noGrp="1"/>
          </p:cNvSpPr>
          <p:nvPr>
            <p:ph type="title"/>
          </p:nvPr>
        </p:nvSpPr>
        <p:spPr>
          <a:xfrm>
            <a:off x="564629" y="147614"/>
            <a:ext cx="11062741" cy="1066846"/>
          </a:xfrm>
        </p:spPr>
        <p:txBody>
          <a:bodyPr>
            <a:normAutofit fontScale="90000"/>
          </a:bodyPr>
          <a:lstStyle/>
          <a:p>
            <a:r>
              <a:rPr lang="fr-CA" dirty="0"/>
              <a:t>Qu’est-ce que tout cela nous inspire comme réflexions?</a:t>
            </a:r>
          </a:p>
        </p:txBody>
      </p:sp>
      <p:sp>
        <p:nvSpPr>
          <p:cNvPr id="3" name="Espace réservé du contenu 2">
            <a:extLst>
              <a:ext uri="{FF2B5EF4-FFF2-40B4-BE49-F238E27FC236}">
                <a16:creationId xmlns:a16="http://schemas.microsoft.com/office/drawing/2014/main" id="{FBCC9459-9411-830A-93E1-069A22F5458A}"/>
              </a:ext>
            </a:extLst>
          </p:cNvPr>
          <p:cNvSpPr>
            <a:spLocks noGrp="1"/>
          </p:cNvSpPr>
          <p:nvPr>
            <p:ph idx="1"/>
          </p:nvPr>
        </p:nvSpPr>
        <p:spPr>
          <a:xfrm>
            <a:off x="269823" y="1678898"/>
            <a:ext cx="11617377" cy="5031488"/>
          </a:xfrm>
        </p:spPr>
        <p:txBody>
          <a:bodyPr>
            <a:noAutofit/>
          </a:bodyPr>
          <a:lstStyle/>
          <a:p>
            <a:pPr>
              <a:lnSpc>
                <a:spcPct val="100000"/>
              </a:lnSpc>
              <a:spcBef>
                <a:spcPts val="1800"/>
              </a:spcBef>
            </a:pPr>
            <a:r>
              <a:rPr lang="fr-CA" dirty="0"/>
              <a:t>Une part croissante de la population est porteuse de critiques sévères et légitimes à l’encontre du système.</a:t>
            </a:r>
          </a:p>
          <a:p>
            <a:pPr>
              <a:lnSpc>
                <a:spcPct val="100000"/>
              </a:lnSpc>
              <a:spcBef>
                <a:spcPts val="1800"/>
              </a:spcBef>
            </a:pPr>
            <a:r>
              <a:rPr lang="fr-CA" sz="2800" dirty="0"/>
              <a:t>Il y a</a:t>
            </a:r>
            <a:r>
              <a:rPr lang="fr-CA" dirty="0"/>
              <a:t> une colère qui est attisée, mais aussi une soif de lutter qui prend racine </a:t>
            </a:r>
            <a:r>
              <a:rPr lang="fr-CA" sz="2800" dirty="0"/>
              <a:t>dans une intention positive : améliorer son sort.</a:t>
            </a:r>
          </a:p>
          <a:p>
            <a:pPr>
              <a:lnSpc>
                <a:spcPct val="100000"/>
              </a:lnSpc>
              <a:spcBef>
                <a:spcPts val="1200"/>
              </a:spcBef>
            </a:pPr>
            <a:r>
              <a:rPr lang="fr-CA" b="1" dirty="0"/>
              <a:t>Le</a:t>
            </a:r>
            <a:r>
              <a:rPr lang="fr-CA" sz="2800" b="1" dirty="0"/>
              <a:t>s gens souhaitent être dans l’action : </a:t>
            </a:r>
            <a:r>
              <a:rPr lang="fr-CA" dirty="0"/>
              <a:t>les études sur la crise de confiance démontrent que les populations sont plus sur le front politique.</a:t>
            </a:r>
          </a:p>
          <a:p>
            <a:pPr lvl="1">
              <a:lnSpc>
                <a:spcPct val="100000"/>
              </a:lnSpc>
              <a:spcBef>
                <a:spcPts val="1200"/>
              </a:spcBef>
            </a:pPr>
            <a:r>
              <a:rPr lang="fr-CA" sz="2200" dirty="0"/>
              <a:t>Hausses importantes des mobilisations à droite comme à gauche, surtout sur les fronts ouvriers et féministes.</a:t>
            </a:r>
          </a:p>
          <a:p>
            <a:pPr lvl="1">
              <a:lnSpc>
                <a:spcPct val="100000"/>
              </a:lnSpc>
              <a:spcBef>
                <a:spcPts val="1200"/>
              </a:spcBef>
            </a:pPr>
            <a:r>
              <a:rPr lang="fr-CA" sz="2200" dirty="0"/>
              <a:t>Plus de pétitions, plus de rassemblements politiques, etc.</a:t>
            </a:r>
          </a:p>
        </p:txBody>
      </p:sp>
    </p:spTree>
    <p:extLst>
      <p:ext uri="{BB962C8B-B14F-4D97-AF65-F5344CB8AC3E}">
        <p14:creationId xmlns:p14="http://schemas.microsoft.com/office/powerpoint/2010/main" val="1868028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A996DA-51ED-8F9F-5389-C40A8DF401A4}"/>
              </a:ext>
            </a:extLst>
          </p:cNvPr>
          <p:cNvSpPr>
            <a:spLocks noGrp="1"/>
          </p:cNvSpPr>
          <p:nvPr>
            <p:ph type="title"/>
            <p:custDataLst>
              <p:tags r:id="rId1"/>
            </p:custDataLst>
          </p:nvPr>
        </p:nvSpPr>
        <p:spPr/>
        <p:txBody>
          <a:bodyPr>
            <a:normAutofit fontScale="90000"/>
          </a:bodyPr>
          <a:lstStyle/>
          <a:p>
            <a:r>
              <a:rPr lang="fr-CA" dirty="0"/>
              <a:t>Annexe : pour renforcer la démocratie québécoise</a:t>
            </a:r>
          </a:p>
        </p:txBody>
      </p:sp>
      <p:sp>
        <p:nvSpPr>
          <p:cNvPr id="3" name="Espace réservé du contenu 2">
            <a:extLst>
              <a:ext uri="{FF2B5EF4-FFF2-40B4-BE49-F238E27FC236}">
                <a16:creationId xmlns:a16="http://schemas.microsoft.com/office/drawing/2014/main" id="{65E0FD81-BE11-27A3-B87A-279D3A0C59F8}"/>
              </a:ext>
            </a:extLst>
          </p:cNvPr>
          <p:cNvSpPr>
            <a:spLocks noGrp="1"/>
          </p:cNvSpPr>
          <p:nvPr>
            <p:ph idx="1"/>
            <p:custDataLst>
              <p:tags r:id="rId2"/>
            </p:custDataLst>
          </p:nvPr>
        </p:nvSpPr>
        <p:spPr>
          <a:xfrm>
            <a:off x="480446" y="1441342"/>
            <a:ext cx="11406753" cy="5114441"/>
          </a:xfrm>
        </p:spPr>
        <p:txBody>
          <a:bodyPr>
            <a:noAutofit/>
          </a:bodyPr>
          <a:lstStyle/>
          <a:p>
            <a:pPr>
              <a:lnSpc>
                <a:spcPct val="100000"/>
              </a:lnSpc>
              <a:spcAft>
                <a:spcPts val="600"/>
              </a:spcAft>
            </a:pPr>
            <a:r>
              <a:rPr lang="fr-CA" sz="2200" kern="100" dirty="0">
                <a:effectLst/>
                <a:ea typeface="Aptos" panose="020B0004020202020204" pitchFamily="34" charset="0"/>
              </a:rPr>
              <a:t>Revoir en profondeur notre fonctionnement, à commencer par </a:t>
            </a:r>
            <a:r>
              <a:rPr lang="fr-CA" sz="2200" b="1" kern="100" dirty="0">
                <a:effectLst/>
                <a:ea typeface="Aptos" panose="020B0004020202020204" pitchFamily="34" charset="0"/>
              </a:rPr>
              <a:t>le mode de scrutin</a:t>
            </a:r>
            <a:r>
              <a:rPr lang="fr-CA" sz="2200" b="1" kern="100" dirty="0">
                <a:ea typeface="Aptos" panose="020B0004020202020204" pitchFamily="34" charset="0"/>
              </a:rPr>
              <a:t>.</a:t>
            </a:r>
          </a:p>
          <a:p>
            <a:pPr>
              <a:lnSpc>
                <a:spcPct val="100000"/>
              </a:lnSpc>
              <a:spcAft>
                <a:spcPts val="600"/>
              </a:spcAft>
            </a:pPr>
            <a:r>
              <a:rPr lang="fr-CA" sz="2200" b="1" kern="100" dirty="0">
                <a:effectLst/>
                <a:ea typeface="Aptos" panose="020B0004020202020204" pitchFamily="34" charset="0"/>
              </a:rPr>
              <a:t>Instaurer des mesures</a:t>
            </a:r>
            <a:r>
              <a:rPr lang="fr-CA" sz="2200" b="1" kern="100" dirty="0">
                <a:ea typeface="Aptos" panose="020B0004020202020204" pitchFamily="34" charset="0"/>
              </a:rPr>
              <a:t> pour assurer la parité et favoriser une plus grande diversité dans les lieux décisionnels </a:t>
            </a:r>
            <a:r>
              <a:rPr lang="fr-CA" sz="2200" b="1" kern="100" dirty="0">
                <a:solidFill>
                  <a:srgbClr val="7030A0"/>
                </a:solidFill>
                <a:ea typeface="Aptos" panose="020B0004020202020204" pitchFamily="34" charset="0"/>
              </a:rPr>
              <a:t>– </a:t>
            </a:r>
            <a:r>
              <a:rPr lang="fr-CA" sz="2200" kern="100" dirty="0">
                <a:ea typeface="Aptos" panose="020B0004020202020204" pitchFamily="34" charset="0"/>
              </a:rPr>
              <a:t>plusieurs pays montrent la voie à la matière.</a:t>
            </a:r>
            <a:endParaRPr lang="fr-CA" sz="2200" kern="100" dirty="0">
              <a:effectLst/>
              <a:ea typeface="Aptos" panose="020B0004020202020204" pitchFamily="34" charset="0"/>
            </a:endParaRPr>
          </a:p>
          <a:p>
            <a:pPr>
              <a:lnSpc>
                <a:spcPct val="100000"/>
              </a:lnSpc>
              <a:spcAft>
                <a:spcPts val="600"/>
              </a:spcAft>
            </a:pPr>
            <a:r>
              <a:rPr lang="fr-CA" sz="2200" b="1" kern="100" dirty="0">
                <a:ea typeface="Aptos" panose="020B0004020202020204" pitchFamily="34" charset="0"/>
              </a:rPr>
              <a:t>Revoir notre culture politique et nos règles démocratiques, </a:t>
            </a:r>
            <a:r>
              <a:rPr lang="fr-CA" sz="2200" kern="100" dirty="0">
                <a:effectLst/>
                <a:ea typeface="Aptos" panose="020B0004020202020204" pitchFamily="34" charset="0"/>
              </a:rPr>
              <a:t>dans un contexte où la population doit faire face aux répercussions d’un système en crise (écologique, politique, sociale, etc.) :</a:t>
            </a:r>
          </a:p>
          <a:p>
            <a:pPr lvl="1">
              <a:lnSpc>
                <a:spcPct val="100000"/>
              </a:lnSpc>
              <a:spcBef>
                <a:spcPts val="1000"/>
              </a:spcBef>
              <a:spcAft>
                <a:spcPts val="600"/>
              </a:spcAft>
            </a:pPr>
            <a:r>
              <a:rPr lang="fr-CA" sz="2200" kern="100" dirty="0">
                <a:effectLst/>
                <a:ea typeface="Aptos" panose="020B0004020202020204" pitchFamily="34" charset="0"/>
              </a:rPr>
              <a:t>Instaurer une culture politique de la collaboration et du travail non-partisan – les femmes parlementaires sont innovantes en la matière.</a:t>
            </a:r>
            <a:endParaRPr lang="fr-CA" sz="2200" kern="100" dirty="0">
              <a:ea typeface="Aptos" panose="020B0004020202020204" pitchFamily="34" charset="0"/>
            </a:endParaRPr>
          </a:p>
          <a:p>
            <a:pPr lvl="1">
              <a:lnSpc>
                <a:spcPct val="100000"/>
              </a:lnSpc>
              <a:spcBef>
                <a:spcPts val="1000"/>
              </a:spcBef>
              <a:spcAft>
                <a:spcPts val="600"/>
              </a:spcAft>
            </a:pPr>
            <a:r>
              <a:rPr lang="fr-CA" sz="2200" kern="100" dirty="0">
                <a:effectLst/>
                <a:ea typeface="Aptos" panose="020B0004020202020204" pitchFamily="34" charset="0"/>
              </a:rPr>
              <a:t>Imposer un plus grand sens des responsabilités des élus, en regard des discours haineux. Élections Québec proposent des recommandations pour renforcer la responsabilité des partis en la matière.</a:t>
            </a:r>
          </a:p>
          <a:p>
            <a:pPr lvl="1">
              <a:lnSpc>
                <a:spcPct val="100000"/>
              </a:lnSpc>
              <a:spcBef>
                <a:spcPts val="1000"/>
              </a:spcBef>
              <a:spcAft>
                <a:spcPts val="600"/>
              </a:spcAft>
            </a:pPr>
            <a:r>
              <a:rPr lang="fr-CA" sz="2200" kern="100" dirty="0">
                <a:ea typeface="Aptos" panose="020B0004020202020204" pitchFamily="34" charset="0"/>
              </a:rPr>
              <a:t>Favoriser une réelle participation démocratique de la population.</a:t>
            </a:r>
            <a:endParaRPr lang="fr-CA" sz="2200" kern="100" dirty="0">
              <a:effectLst/>
              <a:ea typeface="Aptos" panose="020B0004020202020204" pitchFamily="34" charset="0"/>
            </a:endParaRPr>
          </a:p>
        </p:txBody>
      </p:sp>
    </p:spTree>
    <p:extLst>
      <p:ext uri="{BB962C8B-B14F-4D97-AF65-F5344CB8AC3E}">
        <p14:creationId xmlns:p14="http://schemas.microsoft.com/office/powerpoint/2010/main" val="36055538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E09838-B681-BA53-1B36-A098D61E4E76}"/>
              </a:ext>
            </a:extLst>
          </p:cNvPr>
          <p:cNvSpPr>
            <a:spLocks noGrp="1"/>
          </p:cNvSpPr>
          <p:nvPr>
            <p:ph type="title"/>
            <p:custDataLst>
              <p:tags r:id="rId1"/>
            </p:custDataLst>
          </p:nvPr>
        </p:nvSpPr>
        <p:spPr/>
        <p:txBody>
          <a:bodyPr/>
          <a:lstStyle/>
          <a:p>
            <a:r>
              <a:rPr lang="fr-CA" sz="1800" dirty="0"/>
              <a:t>Annexe (suite)</a:t>
            </a:r>
          </a:p>
        </p:txBody>
      </p:sp>
      <p:sp>
        <p:nvSpPr>
          <p:cNvPr id="3" name="Espace réservé du contenu 2">
            <a:extLst>
              <a:ext uri="{FF2B5EF4-FFF2-40B4-BE49-F238E27FC236}">
                <a16:creationId xmlns:a16="http://schemas.microsoft.com/office/drawing/2014/main" id="{820188B4-83A3-E3A1-CAE8-4798BBB1B9A2}"/>
              </a:ext>
            </a:extLst>
          </p:cNvPr>
          <p:cNvSpPr>
            <a:spLocks noGrp="1"/>
          </p:cNvSpPr>
          <p:nvPr>
            <p:ph idx="1"/>
            <p:custDataLst>
              <p:tags r:id="rId2"/>
            </p:custDataLst>
          </p:nvPr>
        </p:nvSpPr>
        <p:spPr/>
        <p:txBody>
          <a:bodyPr>
            <a:normAutofit/>
          </a:bodyPr>
          <a:lstStyle/>
          <a:p>
            <a:pPr marL="358775" marR="0" lvl="0" indent="-358775" defTabSz="914400" rtl="0" eaLnBrk="1" fontAlgn="auto" latinLnBrk="0" hangingPunct="1">
              <a:lnSpc>
                <a:spcPct val="100000"/>
              </a:lnSpc>
              <a:spcBef>
                <a:spcPts val="1000"/>
              </a:spcBef>
              <a:spcAft>
                <a:spcPts val="800"/>
              </a:spcAft>
              <a:buClrTx/>
              <a:buSzPct val="110000"/>
              <a:buFontTx/>
              <a:buBlip>
                <a:blip r:embed="rId5"/>
              </a:buBlip>
              <a:tabLst/>
              <a:defRPr/>
            </a:pPr>
            <a:r>
              <a:rPr lang="fr-CA" kern="100" dirty="0">
                <a:solidFill>
                  <a:prstClr val="black"/>
                </a:solidFill>
                <a:ea typeface="Aptos" panose="020B0004020202020204" pitchFamily="34" charset="0"/>
              </a:rPr>
              <a:t>Revoir nos règles </a:t>
            </a:r>
            <a:r>
              <a:rPr lang="fr-CA" b="1" kern="100" dirty="0">
                <a:solidFill>
                  <a:prstClr val="black"/>
                </a:solidFill>
                <a:ea typeface="Aptos" panose="020B0004020202020204" pitchFamily="34" charset="0"/>
              </a:rPr>
              <a:t>d’encadrement des médias </a:t>
            </a:r>
            <a:r>
              <a:rPr lang="fr-CA" kern="100" dirty="0">
                <a:solidFill>
                  <a:prstClr val="black"/>
                </a:solidFill>
                <a:ea typeface="Aptos" panose="020B0004020202020204" pitchFamily="34" charset="0"/>
              </a:rPr>
              <a:t>et bonifier le soutien aux médias publics et ceux sans but lucratif.</a:t>
            </a:r>
            <a:endParaRPr kumimoji="0" lang="fr-CA" b="0" i="0" u="none" strike="noStrike" kern="100" cap="none" spc="0" normalizeH="0" baseline="0" noProof="0" dirty="0">
              <a:ln>
                <a:noFill/>
              </a:ln>
              <a:solidFill>
                <a:prstClr val="black"/>
              </a:solidFill>
              <a:effectLst/>
              <a:uLnTx/>
              <a:uFillTx/>
              <a:ea typeface="Aptos" panose="020B0004020202020204" pitchFamily="34" charset="0"/>
            </a:endParaRPr>
          </a:p>
          <a:p>
            <a:pPr marL="358775" marR="0" lvl="0" indent="-358775" defTabSz="914400" rtl="0" eaLnBrk="1" fontAlgn="auto" latinLnBrk="0" hangingPunct="1">
              <a:lnSpc>
                <a:spcPct val="100000"/>
              </a:lnSpc>
              <a:spcBef>
                <a:spcPts val="1000"/>
              </a:spcBef>
              <a:spcAft>
                <a:spcPts val="800"/>
              </a:spcAft>
              <a:buClrTx/>
              <a:buSzPct val="110000"/>
              <a:buFontTx/>
              <a:buBlip>
                <a:blip r:embed="rId5"/>
              </a:buBlip>
              <a:tabLst/>
              <a:defRPr/>
            </a:pPr>
            <a:r>
              <a:rPr kumimoji="0" lang="fr-CA" b="0" i="0" u="none" strike="noStrike" kern="100" cap="none" spc="0" normalizeH="0" baseline="0" noProof="0" dirty="0">
                <a:ln>
                  <a:noFill/>
                </a:ln>
                <a:solidFill>
                  <a:prstClr val="black"/>
                </a:solidFill>
                <a:effectLst/>
                <a:uLnTx/>
                <a:uFillTx/>
                <a:ea typeface="Aptos" panose="020B0004020202020204" pitchFamily="34" charset="0"/>
              </a:rPr>
              <a:t>Faire connaitre et reconnaitre </a:t>
            </a:r>
            <a:r>
              <a:rPr kumimoji="0" lang="fr-CA" b="1" i="0" u="none" strike="noStrike" kern="100" cap="none" spc="0" normalizeH="0" baseline="0" noProof="0" dirty="0">
                <a:ln>
                  <a:noFill/>
                </a:ln>
                <a:solidFill>
                  <a:prstClr val="black"/>
                </a:solidFill>
                <a:effectLst/>
                <a:uLnTx/>
                <a:uFillTx/>
                <a:ea typeface="Aptos" panose="020B0004020202020204" pitchFamily="34" charset="0"/>
              </a:rPr>
              <a:t>le rôle des organisations de la société civile</a:t>
            </a:r>
            <a:r>
              <a:rPr kumimoji="0" lang="fr-CA" b="0" i="0" u="none" strike="noStrike" kern="100" cap="none" spc="0" normalizeH="0" baseline="0" noProof="0" dirty="0">
                <a:ln>
                  <a:noFill/>
                </a:ln>
                <a:solidFill>
                  <a:prstClr val="black"/>
                </a:solidFill>
                <a:effectLst/>
                <a:uLnTx/>
                <a:uFillTx/>
                <a:ea typeface="Aptos" panose="020B0004020202020204" pitchFamily="34" charset="0"/>
              </a:rPr>
              <a:t>, surtout dans leur pluralité et leur diversité, dont les syndicats, vecteurs incontournables d’éducation à la démocratie et de participation politique.</a:t>
            </a:r>
          </a:p>
          <a:p>
            <a:pPr marL="358775" marR="0" lvl="0" indent="-358775" defTabSz="914400" rtl="0" eaLnBrk="1" fontAlgn="auto" latinLnBrk="0" hangingPunct="1">
              <a:lnSpc>
                <a:spcPct val="100000"/>
              </a:lnSpc>
              <a:spcBef>
                <a:spcPts val="1000"/>
              </a:spcBef>
              <a:spcAft>
                <a:spcPts val="800"/>
              </a:spcAft>
              <a:buClrTx/>
              <a:buSzPct val="110000"/>
              <a:buFontTx/>
              <a:buBlip>
                <a:blip r:embed="rId5"/>
              </a:buBlip>
              <a:tabLst/>
              <a:defRPr/>
            </a:pPr>
            <a:r>
              <a:rPr kumimoji="0" lang="fr-CA" b="1" i="0" u="none" strike="noStrike" kern="100" cap="none" spc="0" normalizeH="0" baseline="0" noProof="0" dirty="0">
                <a:ln>
                  <a:noFill/>
                </a:ln>
                <a:solidFill>
                  <a:prstClr val="black"/>
                </a:solidFill>
                <a:effectLst/>
                <a:uLnTx/>
                <a:uFillTx/>
                <a:ea typeface="Aptos" panose="020B0004020202020204" pitchFamily="34" charset="0"/>
              </a:rPr>
              <a:t>Soutenir le financement de l’éducation à la démocratie</a:t>
            </a:r>
            <a:r>
              <a:rPr kumimoji="0" lang="fr-CA" b="0" i="0" u="none" strike="noStrike" kern="100" cap="none" spc="0" normalizeH="0" baseline="0" noProof="0" dirty="0">
                <a:ln>
                  <a:noFill/>
                </a:ln>
                <a:solidFill>
                  <a:prstClr val="black"/>
                </a:solidFill>
                <a:effectLst/>
                <a:uLnTx/>
                <a:uFillTx/>
                <a:ea typeface="Aptos" panose="020B0004020202020204" pitchFamily="34" charset="0"/>
              </a:rPr>
              <a:t>.</a:t>
            </a:r>
          </a:p>
          <a:p>
            <a:endParaRPr lang="fr-CA" dirty="0"/>
          </a:p>
        </p:txBody>
      </p:sp>
    </p:spTree>
    <p:extLst>
      <p:ext uri="{BB962C8B-B14F-4D97-AF65-F5344CB8AC3E}">
        <p14:creationId xmlns:p14="http://schemas.microsoft.com/office/powerpoint/2010/main" val="1862224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3295871-CB37-9095-8009-A4C022460789}"/>
              </a:ext>
            </a:extLst>
          </p:cNvPr>
          <p:cNvSpPr txBox="1"/>
          <p:nvPr/>
        </p:nvSpPr>
        <p:spPr>
          <a:xfrm>
            <a:off x="718457" y="1482271"/>
            <a:ext cx="10755085" cy="1800493"/>
          </a:xfrm>
          <a:prstGeom prst="rect">
            <a:avLst/>
          </a:prstGeom>
          <a:noFill/>
        </p:spPr>
        <p:txBody>
          <a:bodyPr wrap="square" rtlCol="0">
            <a:spAutoFit/>
          </a:bodyPr>
          <a:lstStyle/>
          <a:p>
            <a:pPr algn="ctr">
              <a:spcAft>
                <a:spcPts val="1800"/>
              </a:spcAft>
            </a:pPr>
            <a:r>
              <a:rPr lang="fr-CA" sz="2400" b="1" dirty="0">
                <a:latin typeface="Arial" panose="020B0604020202020204" pitchFamily="34" charset="0"/>
                <a:cs typeface="Arial" panose="020B0604020202020204" pitchFamily="34" charset="0"/>
              </a:rPr>
              <a:t>Merci beaucoup pour votre écoute!</a:t>
            </a:r>
            <a:endParaRPr lang="fr-CA" b="1" dirty="0">
              <a:latin typeface="Arial" panose="020B0604020202020204" pitchFamily="34" charset="0"/>
              <a:cs typeface="Arial" panose="020B0604020202020204" pitchFamily="34" charset="0"/>
            </a:endParaRPr>
          </a:p>
          <a:p>
            <a:pPr algn="ctr"/>
            <a:r>
              <a:rPr lang="fr-CA" b="1" dirty="0">
                <a:latin typeface="Arial" panose="020B0604020202020204" pitchFamily="34" charset="0"/>
                <a:cs typeface="Arial" panose="020B0604020202020204" pitchFamily="34" charset="0"/>
              </a:rPr>
              <a:t>Marie-Sophie Villeneuve</a:t>
            </a:r>
          </a:p>
          <a:p>
            <a:pPr algn="ctr"/>
            <a:r>
              <a:rPr lang="fr-CA" dirty="0">
                <a:latin typeface="Arial" panose="020B0604020202020204" pitchFamily="34" charset="0"/>
                <a:cs typeface="Arial" panose="020B0604020202020204" pitchFamily="34" charset="0"/>
              </a:rPr>
              <a:t>Conseillère à l’action sociopolitique, CSQ</a:t>
            </a:r>
          </a:p>
          <a:p>
            <a:pPr algn="ctr"/>
            <a:r>
              <a:rPr lang="fr-CA" dirty="0">
                <a:latin typeface="Arial" panose="020B0604020202020204" pitchFamily="34" charset="0"/>
                <a:cs typeface="Arial" panose="020B0604020202020204" pitchFamily="34" charset="0"/>
                <a:hlinkClick r:id="rId3"/>
              </a:rPr>
              <a:t>villeneuve.marie-sophie@lacsq.org</a:t>
            </a:r>
            <a:r>
              <a:rPr lang="fr-CA" dirty="0">
                <a:latin typeface="Arial" panose="020B0604020202020204" pitchFamily="34" charset="0"/>
                <a:cs typeface="Arial" panose="020B0604020202020204" pitchFamily="34" charset="0"/>
              </a:rPr>
              <a:t> | </a:t>
            </a:r>
            <a:r>
              <a:rPr lang="fr-CA" sz="1800" dirty="0">
                <a:effectLst/>
                <a:latin typeface="Arial" panose="020B0604020202020204" pitchFamily="34" charset="0"/>
                <a:ea typeface="Times New Roman" panose="02020603050405020304" pitchFamily="18" charset="0"/>
              </a:rPr>
              <a:t>514-348-4171 </a:t>
            </a:r>
            <a:endParaRPr lang="fr-CA" dirty="0">
              <a:latin typeface="Arial" panose="020B0604020202020204" pitchFamily="34" charset="0"/>
              <a:cs typeface="Arial" panose="020B0604020202020204" pitchFamily="34" charset="0"/>
            </a:endParaRPr>
          </a:p>
          <a:p>
            <a:pPr algn="ctr"/>
            <a:endParaRPr lang="fr-CA"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078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AA5408-52A0-0A89-3572-298273FD1D4D}"/>
              </a:ext>
            </a:extLst>
          </p:cNvPr>
          <p:cNvSpPr>
            <a:spLocks noGrp="1"/>
          </p:cNvSpPr>
          <p:nvPr>
            <p:ph type="title"/>
            <p:custDataLst>
              <p:tags r:id="rId1"/>
            </p:custDataLst>
          </p:nvPr>
        </p:nvSpPr>
        <p:spPr/>
        <p:txBody>
          <a:bodyPr/>
          <a:lstStyle/>
          <a:p>
            <a:r>
              <a:rPr lang="fr-CA" dirty="0"/>
              <a:t>1. Une hirondelle ne fait pas le printemps</a:t>
            </a:r>
          </a:p>
        </p:txBody>
      </p:sp>
      <p:sp>
        <p:nvSpPr>
          <p:cNvPr id="3" name="Espace réservé du texte 2">
            <a:extLst>
              <a:ext uri="{FF2B5EF4-FFF2-40B4-BE49-F238E27FC236}">
                <a16:creationId xmlns:a16="http://schemas.microsoft.com/office/drawing/2014/main" id="{513253AA-16BC-B47A-2E88-108964672AD8}"/>
              </a:ext>
            </a:extLst>
          </p:cNvPr>
          <p:cNvSpPr>
            <a:spLocks noGrp="1"/>
          </p:cNvSpPr>
          <p:nvPr>
            <p:ph type="body" idx="1"/>
            <p:custDataLst>
              <p:tags r:id="rId2"/>
            </p:custDataLst>
          </p:nvPr>
        </p:nvSpPr>
        <p:spPr/>
        <p:txBody>
          <a:bodyPr/>
          <a:lstStyle/>
          <a:p>
            <a:r>
              <a:rPr lang="fr-CA" dirty="0"/>
              <a:t>La démocratie : bien plus que des élections.</a:t>
            </a:r>
          </a:p>
        </p:txBody>
      </p:sp>
    </p:spTree>
    <p:extLst>
      <p:ext uri="{BB962C8B-B14F-4D97-AF65-F5344CB8AC3E}">
        <p14:creationId xmlns:p14="http://schemas.microsoft.com/office/powerpoint/2010/main" val="3147017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EDE86-FD83-E32E-8355-33C0C36341F7}"/>
              </a:ext>
            </a:extLst>
          </p:cNvPr>
          <p:cNvSpPr>
            <a:spLocks noGrp="1"/>
          </p:cNvSpPr>
          <p:nvPr>
            <p:ph type="title"/>
            <p:custDataLst>
              <p:tags r:id="rId1"/>
            </p:custDataLst>
          </p:nvPr>
        </p:nvSpPr>
        <p:spPr>
          <a:xfrm>
            <a:off x="167269" y="188006"/>
            <a:ext cx="11764536" cy="1066846"/>
          </a:xfrm>
        </p:spPr>
        <p:txBody>
          <a:bodyPr>
            <a:normAutofit/>
          </a:bodyPr>
          <a:lstStyle/>
          <a:p>
            <a:r>
              <a:rPr lang="fr-CA" dirty="0"/>
              <a:t>2024 : une année électorale sans précédent</a:t>
            </a:r>
          </a:p>
        </p:txBody>
      </p:sp>
      <p:pic>
        <p:nvPicPr>
          <p:cNvPr id="5" name="Espace réservé du contenu 4" descr="Une image contenant texte, ligne, Tracé, Police&#10;&#10;Description générée automatiquement">
            <a:extLst>
              <a:ext uri="{FF2B5EF4-FFF2-40B4-BE49-F238E27FC236}">
                <a16:creationId xmlns:a16="http://schemas.microsoft.com/office/drawing/2014/main" id="{A1F24A83-258E-C6BE-6196-786825481CEF}"/>
              </a:ext>
            </a:extLst>
          </p:cNvPr>
          <p:cNvPicPr>
            <a:picLocks noGrp="1" noChangeAspect="1"/>
          </p:cNvPicPr>
          <p:nvPr>
            <p:ph idx="1"/>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6096000" y="2813446"/>
            <a:ext cx="5877500" cy="3763152"/>
          </a:xfrm>
        </p:spPr>
      </p:pic>
      <p:sp>
        <p:nvSpPr>
          <p:cNvPr id="6" name="ZoneTexte 5">
            <a:extLst>
              <a:ext uri="{FF2B5EF4-FFF2-40B4-BE49-F238E27FC236}">
                <a16:creationId xmlns:a16="http://schemas.microsoft.com/office/drawing/2014/main" id="{8BE7F50F-7F25-E1B9-9D46-6E71DADB0028}"/>
              </a:ext>
            </a:extLst>
          </p:cNvPr>
          <p:cNvSpPr txBox="1"/>
          <p:nvPr>
            <p:custDataLst>
              <p:tags r:id="rId3"/>
            </p:custDataLst>
          </p:nvPr>
        </p:nvSpPr>
        <p:spPr>
          <a:xfrm>
            <a:off x="697890" y="1605861"/>
            <a:ext cx="10703293" cy="830997"/>
          </a:xfrm>
          <a:prstGeom prst="rect">
            <a:avLst/>
          </a:prstGeom>
          <a:noFill/>
        </p:spPr>
        <p:txBody>
          <a:bodyPr wrap="square" rtlCol="0">
            <a:spAutoFit/>
          </a:bodyPr>
          <a:lstStyle/>
          <a:p>
            <a:pPr algn="ctr"/>
            <a:r>
              <a:rPr lang="fr-CA" sz="2400" b="1" u="sng" dirty="0">
                <a:latin typeface="Arial" panose="020B0604020202020204" pitchFamily="34" charset="0"/>
                <a:cs typeface="Arial" panose="020B0604020202020204" pitchFamily="34" charset="0"/>
              </a:rPr>
              <a:t>Nombre de personnes vivant dans un pays en élections (en milliard)*</a:t>
            </a:r>
          </a:p>
          <a:p>
            <a:pPr algn="ctr"/>
            <a:r>
              <a:rPr lang="fr-CA" sz="2400" b="1" dirty="0">
                <a:latin typeface="Arial" panose="020B0604020202020204" pitchFamily="34" charset="0"/>
                <a:cs typeface="Arial" panose="020B0604020202020204" pitchFamily="34" charset="0"/>
              </a:rPr>
              <a:t>2024 : 4,1 milliards (51% de la population mondiale)</a:t>
            </a:r>
          </a:p>
        </p:txBody>
      </p:sp>
      <p:pic>
        <p:nvPicPr>
          <p:cNvPr id="8" name="Image 7" descr="Une image contenant texte, capture d’écran, Tracé, ligne&#10;&#10;Description générée automatiquement">
            <a:extLst>
              <a:ext uri="{FF2B5EF4-FFF2-40B4-BE49-F238E27FC236}">
                <a16:creationId xmlns:a16="http://schemas.microsoft.com/office/drawing/2014/main" id="{73A060F2-4F57-73BB-B826-788A18002B4D}"/>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218500" y="2813446"/>
            <a:ext cx="5731726" cy="3735954"/>
          </a:xfrm>
          <a:prstGeom prst="rect">
            <a:avLst/>
          </a:prstGeom>
        </p:spPr>
      </p:pic>
      <p:sp>
        <p:nvSpPr>
          <p:cNvPr id="10" name="ZoneTexte 9">
            <a:extLst>
              <a:ext uri="{FF2B5EF4-FFF2-40B4-BE49-F238E27FC236}">
                <a16:creationId xmlns:a16="http://schemas.microsoft.com/office/drawing/2014/main" id="{CE83FA54-3E0A-0FBA-38EB-38E4E28281A0}"/>
              </a:ext>
            </a:extLst>
          </p:cNvPr>
          <p:cNvSpPr txBox="1"/>
          <p:nvPr>
            <p:custDataLst>
              <p:tags r:id="rId5"/>
            </p:custDataLst>
          </p:nvPr>
        </p:nvSpPr>
        <p:spPr>
          <a:xfrm>
            <a:off x="2043986" y="2813446"/>
            <a:ext cx="1862254" cy="430887"/>
          </a:xfrm>
          <a:prstGeom prst="rect">
            <a:avLst/>
          </a:prstGeom>
          <a:noFill/>
        </p:spPr>
        <p:txBody>
          <a:bodyPr wrap="square">
            <a:spAutoFit/>
          </a:bodyPr>
          <a:lstStyle/>
          <a:p>
            <a:pPr algn="ctr"/>
            <a:r>
              <a:rPr lang="fr-CA" sz="2200" b="1" dirty="0">
                <a:latin typeface="Arial" panose="020B0604020202020204" pitchFamily="34" charset="0"/>
                <a:cs typeface="Arial" panose="020B0604020202020204" pitchFamily="34" charset="0"/>
              </a:rPr>
              <a:t>1800 à 2024</a:t>
            </a:r>
          </a:p>
        </p:txBody>
      </p:sp>
      <p:sp>
        <p:nvSpPr>
          <p:cNvPr id="11" name="ZoneTexte 10">
            <a:extLst>
              <a:ext uri="{FF2B5EF4-FFF2-40B4-BE49-F238E27FC236}">
                <a16:creationId xmlns:a16="http://schemas.microsoft.com/office/drawing/2014/main" id="{036CD75D-BD9E-1F3E-4395-4D1A78663AB3}"/>
              </a:ext>
            </a:extLst>
          </p:cNvPr>
          <p:cNvSpPr txBox="1"/>
          <p:nvPr>
            <p:custDataLst>
              <p:tags r:id="rId6"/>
            </p:custDataLst>
          </p:nvPr>
        </p:nvSpPr>
        <p:spPr>
          <a:xfrm>
            <a:off x="8103623" y="2800656"/>
            <a:ext cx="1862254" cy="430887"/>
          </a:xfrm>
          <a:prstGeom prst="rect">
            <a:avLst/>
          </a:prstGeom>
          <a:noFill/>
        </p:spPr>
        <p:txBody>
          <a:bodyPr wrap="square">
            <a:spAutoFit/>
          </a:bodyPr>
          <a:lstStyle/>
          <a:p>
            <a:pPr algn="ctr"/>
            <a:r>
              <a:rPr lang="fr-CA" sz="2200" b="1" dirty="0">
                <a:latin typeface="Arial" panose="020B0604020202020204" pitchFamily="34" charset="0"/>
                <a:cs typeface="Arial" panose="020B0604020202020204" pitchFamily="34" charset="0"/>
              </a:rPr>
              <a:t>2000 à 2024</a:t>
            </a:r>
          </a:p>
        </p:txBody>
      </p:sp>
    </p:spTree>
    <p:extLst>
      <p:ext uri="{BB962C8B-B14F-4D97-AF65-F5344CB8AC3E}">
        <p14:creationId xmlns:p14="http://schemas.microsoft.com/office/powerpoint/2010/main" val="423885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9D32B7-AA1D-3E9C-B01A-7B9F82F6C6D8}"/>
              </a:ext>
            </a:extLst>
          </p:cNvPr>
          <p:cNvSpPr>
            <a:spLocks noGrp="1"/>
          </p:cNvSpPr>
          <p:nvPr>
            <p:ph type="title"/>
            <p:custDataLst>
              <p:tags r:id="rId1"/>
            </p:custDataLst>
          </p:nvPr>
        </p:nvSpPr>
        <p:spPr/>
        <p:txBody>
          <a:bodyPr/>
          <a:lstStyle/>
          <a:p>
            <a:r>
              <a:rPr lang="fr-CA" b="1" dirty="0">
                <a:latin typeface="Arial" panose="020B0604020202020204" pitchFamily="34" charset="0"/>
                <a:cs typeface="Arial" panose="020B0604020202020204" pitchFamily="34" charset="0"/>
              </a:rPr>
              <a:t>L’Indice de démocratie</a:t>
            </a:r>
            <a:endParaRPr lang="fr-CA" dirty="0"/>
          </a:p>
        </p:txBody>
      </p:sp>
      <p:sp>
        <p:nvSpPr>
          <p:cNvPr id="3" name="Espace réservé du contenu 2">
            <a:extLst>
              <a:ext uri="{FF2B5EF4-FFF2-40B4-BE49-F238E27FC236}">
                <a16:creationId xmlns:a16="http://schemas.microsoft.com/office/drawing/2014/main" id="{DC66D429-1FDF-DFB4-2F0A-69A317379E10}"/>
              </a:ext>
            </a:extLst>
          </p:cNvPr>
          <p:cNvSpPr>
            <a:spLocks noGrp="1"/>
          </p:cNvSpPr>
          <p:nvPr>
            <p:ph idx="1"/>
            <p:custDataLst>
              <p:tags r:id="rId2"/>
            </p:custDataLst>
          </p:nvPr>
        </p:nvSpPr>
        <p:spPr>
          <a:xfrm>
            <a:off x="516718" y="1328584"/>
            <a:ext cx="11363218" cy="5045134"/>
          </a:xfrm>
        </p:spPr>
        <p:txBody>
          <a:bodyPr>
            <a:noAutofit/>
          </a:bodyPr>
          <a:lstStyle/>
          <a:p>
            <a:pPr marL="0" lvl="0" indent="0">
              <a:lnSpc>
                <a:spcPct val="100000"/>
              </a:lnSpc>
              <a:spcBef>
                <a:spcPts val="0"/>
              </a:spcBef>
              <a:spcAft>
                <a:spcPts val="1200"/>
              </a:spcAft>
              <a:buNone/>
              <a:tabLst>
                <a:tab pos="457200" algn="l"/>
              </a:tabLst>
            </a:pPr>
            <a:r>
              <a:rPr lang="fr-CA" sz="2200" b="1" kern="100" dirty="0">
                <a:effectLst/>
                <a:ea typeface="Aptos" panose="020B0004020202020204" pitchFamily="34" charset="0"/>
              </a:rPr>
              <a:t>L’</a:t>
            </a:r>
            <a:r>
              <a:rPr lang="fr-CA" sz="2200" b="1" kern="100" dirty="0">
                <a:ea typeface="Aptos" panose="020B0004020202020204" pitchFamily="34" charset="0"/>
              </a:rPr>
              <a:t>état </a:t>
            </a:r>
            <a:r>
              <a:rPr lang="fr-CA" sz="2200" b="1" kern="100" dirty="0">
                <a:effectLst/>
                <a:ea typeface="Aptos" panose="020B0004020202020204" pitchFamily="34" charset="0"/>
              </a:rPr>
              <a:t>de la démocratie dans 167 pays et territoires selon 60 indicateurs répartis dans cinq catégories, mesuré depuis 2006 par The Economist</a:t>
            </a:r>
          </a:p>
          <a:p>
            <a:pPr marL="0" lvl="0" indent="0">
              <a:lnSpc>
                <a:spcPct val="100000"/>
              </a:lnSpc>
              <a:spcBef>
                <a:spcPts val="0"/>
              </a:spcBef>
              <a:spcAft>
                <a:spcPts val="1200"/>
              </a:spcAft>
              <a:buNone/>
              <a:tabLst>
                <a:tab pos="457200" algn="l"/>
              </a:tabLst>
            </a:pPr>
            <a:r>
              <a:rPr lang="fr-CA" sz="2200" b="1" kern="100" dirty="0">
                <a:ea typeface="Aptos" panose="020B0004020202020204" pitchFamily="34" charset="0"/>
              </a:rPr>
              <a:t>Les conditions pour une démocratie complète </a:t>
            </a:r>
            <a:endParaRPr lang="fr-CA" sz="2200" b="1" kern="100" dirty="0">
              <a:effectLst/>
              <a:ea typeface="Aptos" panose="020B0004020202020204" pitchFamily="34" charset="0"/>
            </a:endParaRPr>
          </a:p>
          <a:p>
            <a:pPr marL="342900" lvl="0" indent="-342900">
              <a:lnSpc>
                <a:spcPct val="100000"/>
              </a:lnSpc>
              <a:spcBef>
                <a:spcPts val="0"/>
              </a:spcBef>
              <a:spcAft>
                <a:spcPts val="800"/>
              </a:spcAft>
              <a:buFont typeface="+mj-lt"/>
              <a:buAutoNum type="arabicPeriod"/>
              <a:tabLst>
                <a:tab pos="457200" algn="l"/>
              </a:tabLst>
            </a:pPr>
            <a:r>
              <a:rPr lang="fr-CA" sz="2200" b="1" kern="100" dirty="0">
                <a:effectLst/>
                <a:ea typeface="Aptos" panose="020B0004020202020204" pitchFamily="34" charset="0"/>
              </a:rPr>
              <a:t>Pluralisme et processus électoraux</a:t>
            </a:r>
            <a:r>
              <a:rPr lang="fr-CA" sz="2200" kern="100" dirty="0">
                <a:effectLst/>
                <a:ea typeface="Aptos" panose="020B0004020202020204" pitchFamily="34" charset="0"/>
              </a:rPr>
              <a:t> : l’ensemble des lois, des mécanismes et des processus assurant que l’action partisane et électorale soit juste, équitable, transparente, exempte de collusion et de corruption; assurant une transition et une alternance saine du pouvoir, une meilleure représentation électorale et des institutions démocratiques accessibles et ouvertes au public.</a:t>
            </a:r>
          </a:p>
          <a:p>
            <a:pPr marL="342900" lvl="0" indent="-342900">
              <a:lnSpc>
                <a:spcPct val="100000"/>
              </a:lnSpc>
              <a:spcBef>
                <a:spcPts val="0"/>
              </a:spcBef>
              <a:spcAft>
                <a:spcPts val="800"/>
              </a:spcAft>
              <a:buFont typeface="+mj-lt"/>
              <a:buAutoNum type="arabicPeriod"/>
              <a:tabLst>
                <a:tab pos="457200" algn="l"/>
              </a:tabLst>
            </a:pPr>
            <a:r>
              <a:rPr lang="fr-CA" sz="2200" b="1" kern="100" dirty="0">
                <a:effectLst/>
                <a:ea typeface="Aptos" panose="020B0004020202020204" pitchFamily="34" charset="0"/>
              </a:rPr>
              <a:t>Fonctionnement du gouvernement</a:t>
            </a:r>
            <a:r>
              <a:rPr lang="fr-CA" sz="2200" kern="100" dirty="0">
                <a:effectLst/>
                <a:ea typeface="Aptos" panose="020B0004020202020204" pitchFamily="34" charset="0"/>
              </a:rPr>
              <a:t> : l’ensemble des lois, des mécanismes et des processus relatifs au travail des élues et élus, à l’adoption et à la mise en œuvre des politiques; la séparation des pouvoirs et l’indépendance par rapport aux pouvoirs religieux, économiques, militaires et étrangers; la liberté des citoyennes et citoyens relativement au pouvoir politique et leur confiance en leurs institutions démocratiques et gouvernementales.</a:t>
            </a:r>
          </a:p>
        </p:txBody>
      </p:sp>
    </p:spTree>
    <p:extLst>
      <p:ext uri="{BB962C8B-B14F-4D97-AF65-F5344CB8AC3E}">
        <p14:creationId xmlns:p14="http://schemas.microsoft.com/office/powerpoint/2010/main" val="600769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1E6691-CFAF-181E-6BD0-5AE01843807D}"/>
              </a:ext>
            </a:extLst>
          </p:cNvPr>
          <p:cNvSpPr>
            <a:spLocks noGrp="1"/>
          </p:cNvSpPr>
          <p:nvPr>
            <p:ph type="title"/>
            <p:custDataLst>
              <p:tags r:id="rId1"/>
            </p:custDataLst>
          </p:nvPr>
        </p:nvSpPr>
        <p:spPr>
          <a:xfrm>
            <a:off x="838200" y="188006"/>
            <a:ext cx="10956010" cy="1066846"/>
          </a:xfrm>
        </p:spPr>
        <p:txBody>
          <a:bodyPr>
            <a:normAutofit fontScale="90000"/>
          </a:bodyPr>
          <a:lstStyle/>
          <a:p>
            <a:r>
              <a:rPr lang="fr-CA" dirty="0"/>
              <a:t>Les conditions pour une démocratie complète</a:t>
            </a:r>
            <a:endParaRPr lang="fr-CA" sz="1800" dirty="0"/>
          </a:p>
        </p:txBody>
      </p:sp>
      <p:sp>
        <p:nvSpPr>
          <p:cNvPr id="3" name="Espace réservé du contenu 2">
            <a:extLst>
              <a:ext uri="{FF2B5EF4-FFF2-40B4-BE49-F238E27FC236}">
                <a16:creationId xmlns:a16="http://schemas.microsoft.com/office/drawing/2014/main" id="{C633A4DE-7E99-7498-3EA7-5C985D53B2A1}"/>
              </a:ext>
            </a:extLst>
          </p:cNvPr>
          <p:cNvSpPr>
            <a:spLocks noGrp="1"/>
          </p:cNvSpPr>
          <p:nvPr>
            <p:ph idx="1"/>
            <p:custDataLst>
              <p:tags r:id="rId2"/>
            </p:custDataLst>
          </p:nvPr>
        </p:nvSpPr>
        <p:spPr>
          <a:xfrm>
            <a:off x="418454" y="1429459"/>
            <a:ext cx="11375756" cy="5132046"/>
          </a:xfrm>
        </p:spPr>
        <p:txBody>
          <a:bodyPr>
            <a:noAutofit/>
          </a:bodyPr>
          <a:lstStyle/>
          <a:p>
            <a:pPr marL="342900" marR="0" lvl="0" indent="-342900" defTabSz="914400" rtl="0" eaLnBrk="1" fontAlgn="auto" latinLnBrk="0" hangingPunct="1">
              <a:lnSpc>
                <a:spcPct val="100000"/>
              </a:lnSpc>
              <a:spcBef>
                <a:spcPts val="0"/>
              </a:spcBef>
              <a:spcAft>
                <a:spcPts val="1000"/>
              </a:spcAft>
              <a:buClrTx/>
              <a:buSzPct val="110000"/>
              <a:buFont typeface="+mj-lt"/>
              <a:buAutoNum type="arabicPeriod" startAt="3"/>
              <a:tabLst>
                <a:tab pos="457200" algn="l"/>
              </a:tabLst>
              <a:defRPr/>
            </a:pPr>
            <a:r>
              <a:rPr kumimoji="0" lang="fr-CA" sz="20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Droits civils et politiques </a:t>
            </a:r>
            <a:r>
              <a:rPr kumimoji="0" lang="fr-CA" sz="20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les droits civils et politiques sont garantis et protégés, incluant la liberté d’expression, la liberté d’association et le droit de manifestation, ainsi que la liberté de presse et l’égalité de droits des minorités; les mécanismes de pétition et de communication auprès des élues et élus; l’absence de torture et de violences de la part d’agents de l’État; le gouvernement ne suspend pas la protection des droits et/ou n’entrave pas le fonctionnement des institutions démocratiques en invoquant de nouveaux risques, réels ou appréhendés.</a:t>
            </a:r>
          </a:p>
          <a:p>
            <a:pPr marL="342900" marR="0" lvl="0" indent="-342900" defTabSz="914400" rtl="0" eaLnBrk="1" fontAlgn="auto" latinLnBrk="0" hangingPunct="1">
              <a:lnSpc>
                <a:spcPct val="100000"/>
              </a:lnSpc>
              <a:spcBef>
                <a:spcPts val="0"/>
              </a:spcBef>
              <a:spcAft>
                <a:spcPts val="1000"/>
              </a:spcAft>
              <a:buClrTx/>
              <a:buSzPct val="110000"/>
              <a:buFont typeface="+mj-lt"/>
              <a:buAutoNum type="arabicPeriod" startAt="3"/>
              <a:tabLst>
                <a:tab pos="457200" algn="l"/>
              </a:tabLst>
              <a:defRPr/>
            </a:pPr>
            <a:r>
              <a:rPr kumimoji="0" lang="fr-CA" sz="20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Participation politique</a:t>
            </a:r>
            <a:r>
              <a:rPr kumimoji="0" lang="fr-CA" sz="20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 les taux de participation électorale, la représentation des minorités et des femmes dans les institutions politiques; la proportion élevée de la population membre d’un parti ou d’une association de la société civile et ayant pris part à une manifestation; les niveaux d’éducation et d’alphabétisme sont élevés.</a:t>
            </a:r>
          </a:p>
          <a:p>
            <a:pPr marL="342900" marR="0" lvl="0" indent="-342900" defTabSz="914400" rtl="0" eaLnBrk="1" fontAlgn="auto" latinLnBrk="0" hangingPunct="1">
              <a:lnSpc>
                <a:spcPct val="100000"/>
              </a:lnSpc>
              <a:spcBef>
                <a:spcPts val="0"/>
              </a:spcBef>
              <a:spcAft>
                <a:spcPts val="1000"/>
              </a:spcAft>
              <a:buClrTx/>
              <a:buSzPct val="110000"/>
              <a:buFont typeface="+mj-lt"/>
              <a:buAutoNum type="arabicPeriod" startAt="3"/>
              <a:tabLst>
                <a:tab pos="457200" algn="l"/>
              </a:tabLst>
              <a:defRPr/>
            </a:pPr>
            <a:r>
              <a:rPr kumimoji="0" lang="fr-CA" sz="2000" b="1"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Culture démocratique</a:t>
            </a:r>
            <a:r>
              <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 la proportion de la population qui déclare soutenir la démocratie, l’état de droit et la séparation des pouvoirs; et qui pense qu’il s’agit du meilleur système politique; versus celle qui est en accord avec une personnalité ou un mouvement antidémocratique, qui préfère suivre un leader fort prêt à contourner les règles ou qui préfèrerait un gouvernement militaire ou d’experts et de technocrates.</a:t>
            </a:r>
            <a:endParaRPr kumimoji="0" lang="fr-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6895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71D75D-4601-E7FE-9624-3FF2AD7BBCF7}"/>
              </a:ext>
            </a:extLst>
          </p:cNvPr>
          <p:cNvSpPr>
            <a:spLocks noGrp="1"/>
          </p:cNvSpPr>
          <p:nvPr>
            <p:ph type="title"/>
            <p:custDataLst>
              <p:tags r:id="rId1"/>
            </p:custDataLst>
          </p:nvPr>
        </p:nvSpPr>
        <p:spPr/>
        <p:txBody>
          <a:bodyPr>
            <a:normAutofit/>
          </a:bodyPr>
          <a:lstStyle/>
          <a:p>
            <a:r>
              <a:rPr lang="fr-CA" sz="3000" dirty="0"/>
              <a:t>La moyenne mondiale en chute libre : reculs des droits et libertés et hausse des violences armées</a:t>
            </a:r>
          </a:p>
        </p:txBody>
      </p:sp>
      <p:sp>
        <p:nvSpPr>
          <p:cNvPr id="4" name="Espace réservé du contenu 3">
            <a:extLst>
              <a:ext uri="{FF2B5EF4-FFF2-40B4-BE49-F238E27FC236}">
                <a16:creationId xmlns:a16="http://schemas.microsoft.com/office/drawing/2014/main" id="{E48DF528-42F7-0D2A-9A41-1EE56975C456}"/>
              </a:ext>
            </a:extLst>
          </p:cNvPr>
          <p:cNvSpPr>
            <a:spLocks noGrp="1"/>
          </p:cNvSpPr>
          <p:nvPr>
            <p:ph idx="1"/>
          </p:nvPr>
        </p:nvSpPr>
        <p:spPr/>
        <p:txBody>
          <a:bodyPr/>
          <a:lstStyle/>
          <a:p>
            <a:endParaRPr lang="fr-CA"/>
          </a:p>
        </p:txBody>
      </p:sp>
      <p:pic>
        <p:nvPicPr>
          <p:cNvPr id="6" name="Image 5">
            <a:extLst>
              <a:ext uri="{FF2B5EF4-FFF2-40B4-BE49-F238E27FC236}">
                <a16:creationId xmlns:a16="http://schemas.microsoft.com/office/drawing/2014/main" id="{C4EAFA51-A604-26E2-E1B0-5F27C40715B8}"/>
              </a:ext>
            </a:extLst>
          </p:cNvPr>
          <p:cNvPicPr>
            <a:picLocks noChangeAspect="1"/>
          </p:cNvPicPr>
          <p:nvPr/>
        </p:nvPicPr>
        <p:blipFill>
          <a:blip r:embed="rId4"/>
          <a:stretch>
            <a:fillRect/>
          </a:stretch>
        </p:blipFill>
        <p:spPr>
          <a:xfrm>
            <a:off x="3427373" y="1655337"/>
            <a:ext cx="5337254" cy="5102538"/>
          </a:xfrm>
          <a:prstGeom prst="rect">
            <a:avLst/>
          </a:prstGeom>
        </p:spPr>
      </p:pic>
    </p:spTree>
    <p:extLst>
      <p:ext uri="{BB962C8B-B14F-4D97-AF65-F5344CB8AC3E}">
        <p14:creationId xmlns:p14="http://schemas.microsoft.com/office/powerpoint/2010/main" val="5658922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6"/>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2425-CG-017-1 Analyse de la conjoncture sociopolitique-I060817 (002).potx  -  Lecture seule" id="{5FB004B9-26CC-4350-AE98-EC46F9DD321D}" vid="{1030FE6F-0237-40C0-8056-893DB9A923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5BE9FA9FC21742BDE7921C359671FB" ma:contentTypeVersion="6" ma:contentTypeDescription="Crée un document." ma:contentTypeScope="" ma:versionID="50df980f78c57d48481938a0f3f28669">
  <xsd:schema xmlns:xsd="http://www.w3.org/2001/XMLSchema" xmlns:xs="http://www.w3.org/2001/XMLSchema" xmlns:p="http://schemas.microsoft.com/office/2006/metadata/properties" xmlns:ns2="387394bb-bb94-44ca-b00e-ad33bbdc9985" xmlns:ns3="e36b807a-8be7-4bf9-9db8-82d79337b59d" targetNamespace="http://schemas.microsoft.com/office/2006/metadata/properties" ma:root="true" ma:fieldsID="701ce3834c7ba71d9c4fd82fe78e155e" ns2:_="" ns3:_="">
    <xsd:import namespace="387394bb-bb94-44ca-b00e-ad33bbdc9985"/>
    <xsd:import namespace="e36b807a-8be7-4bf9-9db8-82d79337b59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7394bb-bb94-44ca-b00e-ad33bbdc99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6b807a-8be7-4bf9-9db8-82d79337b59d"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560fdb7e-acc1-44d5-861a-23d65fba73c4"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22D3BF-B766-4C91-9863-4C96ED2475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7394bb-bb94-44ca-b00e-ad33bbdc9985"/>
    <ds:schemaRef ds:uri="e36b807a-8be7-4bf9-9db8-82d79337b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C87F91-C939-4F35-8B8C-E8245C1576FA}">
  <ds:schemaRefs>
    <ds:schemaRef ds:uri="http://purl.org/dc/terms/"/>
    <ds:schemaRef ds:uri="http://schemas.microsoft.com/office/2006/metadata/properties"/>
    <ds:schemaRef ds:uri="http://www.w3.org/XML/1998/namespace"/>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http://schemas.microsoft.com/sharepoint/v3/fields"/>
    <ds:schemaRef ds:uri="http://purl.org/dc/dcmitype/"/>
    <ds:schemaRef ds:uri="46c7fdbb-b130-4687-af6a-8c1b74df5fd4"/>
    <ds:schemaRef ds:uri="http://schemas.microsoft.com/sharepoint/v3"/>
  </ds:schemaRefs>
</ds:datastoreItem>
</file>

<file path=customXml/itemProps3.xml><?xml version="1.0" encoding="utf-8"?>
<ds:datastoreItem xmlns:ds="http://schemas.openxmlformats.org/officeDocument/2006/customXml" ds:itemID="{1A3E4BE8-61E2-4EE4-BDB8-66AC98BC7116}">
  <ds:schemaRefs>
    <ds:schemaRef ds:uri="Microsoft.SharePoint.Taxonomy.ContentTypeSync"/>
  </ds:schemaRefs>
</ds:datastoreItem>
</file>

<file path=customXml/itemProps4.xml><?xml version="1.0" encoding="utf-8"?>
<ds:datastoreItem xmlns:ds="http://schemas.openxmlformats.org/officeDocument/2006/customXml" ds:itemID="{685EF586-4C49-43FB-96F2-C93B0F949C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A2425-CG-017-1 Analyse de la conjoncture sociopolitique</Template>
  <TotalTime>2018</TotalTime>
  <Words>6942</Words>
  <Application>Microsoft Macintosh PowerPoint</Application>
  <PresentationFormat>Grand écran</PresentationFormat>
  <Paragraphs>402</Paragraphs>
  <Slides>45</Slides>
  <Notes>31</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45</vt:i4>
      </vt:variant>
    </vt:vector>
  </HeadingPairs>
  <TitlesOfParts>
    <vt:vector size="57" baseType="lpstr">
      <vt:lpstr>EconSansLig</vt:lpstr>
      <vt:lpstr>Calibri</vt:lpstr>
      <vt:lpstr>Raleway</vt:lpstr>
      <vt:lpstr>Times New Roman</vt:lpstr>
      <vt:lpstr>Arial</vt:lpstr>
      <vt:lpstr>Aptos</vt:lpstr>
      <vt:lpstr>Merriweather</vt:lpstr>
      <vt:lpstr>Raleway ExtraBold</vt:lpstr>
      <vt:lpstr>Poppins SemiBold</vt:lpstr>
      <vt:lpstr>Symbol</vt:lpstr>
      <vt:lpstr>Montserrat</vt:lpstr>
      <vt:lpstr>Thème Office</vt:lpstr>
      <vt:lpstr>La démocratie d’aujourd’hui: état des lieux</vt:lpstr>
      <vt:lpstr>Des élections… … à la recherche de leur démocratie!</vt:lpstr>
      <vt:lpstr>Savoir d’où l’on vient pour savoir où l’on va</vt:lpstr>
      <vt:lpstr>Savoir d’où l’on vient pour savoir où l’on va (suite)</vt:lpstr>
      <vt:lpstr>1. Une hirondelle ne fait pas le printemps</vt:lpstr>
      <vt:lpstr>2024 : une année électorale sans précédent</vt:lpstr>
      <vt:lpstr>L’Indice de démocratie</vt:lpstr>
      <vt:lpstr>Les conditions pour une démocratie complète</vt:lpstr>
      <vt:lpstr>La moyenne mondiale en chute libre : reculs des droits et libertés et hausse des violences armées</vt:lpstr>
      <vt:lpstr>L’indice de démocratie 2024</vt:lpstr>
      <vt:lpstr>Pourcentage de la population</vt:lpstr>
      <vt:lpstr>Les 10 pays en tête du classement</vt:lpstr>
      <vt:lpstr>2. De la démocratie en Amérique du Nord</vt:lpstr>
      <vt:lpstr>Aux États-Unis</vt:lpstr>
      <vt:lpstr>En principe, la démocratie n’est pas supposée s’exercer aux dépens d’elle-même</vt:lpstr>
      <vt:lpstr>Aux États-Unis : une baisse marquée de son Indice de démocratie depuis 2019</vt:lpstr>
      <vt:lpstr>Diviser et s’attaquer aux minorités plutôt que de collaborer pour trouver des solutions aux enjeux</vt:lpstr>
      <vt:lpstr>La cartographie du vote aide à comprendre beaucoup de choses</vt:lpstr>
      <vt:lpstr>Mais la situation économique des gens demeure le facteur le plus déterminant, et de loin!</vt:lpstr>
      <vt:lpstr>Présentation PowerPoint</vt:lpstr>
      <vt:lpstr>Un déluge de déclarations et de décrets</vt:lpstr>
      <vt:lpstr>Présentation PowerPoint</vt:lpstr>
      <vt:lpstr>Présentation PowerPoint</vt:lpstr>
      <vt:lpstr>Un mouvement de fond à l’assaut de la démocratie américaine</vt:lpstr>
      <vt:lpstr>Un classique de l’Histoire : le triangle permettant le pouvoir autoritaire (outre l’usage de la violence politique)</vt:lpstr>
      <vt:lpstr>Mais est-ce que l’histoire est vraiment en train de se répéter?</vt:lpstr>
      <vt:lpstr>Au Canada</vt:lpstr>
      <vt:lpstr>Le Canada : une baisse marquée depuis 2021</vt:lpstr>
      <vt:lpstr>L’œil de l’ouragan à Washington, il vente très fort à Ottawa</vt:lpstr>
      <vt:lpstr>Le Canada aux urnes</vt:lpstr>
      <vt:lpstr>3. De la démocratie au Québec</vt:lpstr>
      <vt:lpstr>Les milieux d’affaires et le privé à la tête de l’État québécois</vt:lpstr>
      <vt:lpstr>La culture du milieu des affaires s’impose dans les services publics</vt:lpstr>
      <vt:lpstr>4. La crise de confiance envers les institutions n’est pas une affaire de désintérêt envers la politique</vt:lpstr>
      <vt:lpstr>Moyenne mondiale de l’Indice de la démocratie par catégories d’indicateurs</vt:lpstr>
      <vt:lpstr>Des mobilisations à droite.</vt:lpstr>
      <vt:lpstr>Présentation PowerPoint</vt:lpstr>
      <vt:lpstr>Le Québec se distingue de façon marquée</vt:lpstr>
      <vt:lpstr>La pluralité et le dynamisme de la société civile québécoise tirent la moyenne canadienne vers le haut</vt:lpstr>
      <vt:lpstr>5. En conclusion : une fenêtre d’opportunités grand ouverte!</vt:lpstr>
      <vt:lpstr>Les facteurs déterminants de la confiance envers le gouvernement (OCDE et Canada) </vt:lpstr>
      <vt:lpstr>Qu’est-ce que tout cela nous inspire comme réflexions?</vt:lpstr>
      <vt:lpstr>Annexe : pour renforcer la démocratie québécoise</vt:lpstr>
      <vt:lpstr>Annexe (suite)</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démocratie d’aujourd’hui: état des lieux</dc:title>
  <dc:creator>Dominique Brown</dc:creator>
  <cp:lastModifiedBy>Chevalier michel</cp:lastModifiedBy>
  <cp:revision>4</cp:revision>
  <dcterms:created xsi:type="dcterms:W3CDTF">2024-10-17T19:59:52Z</dcterms:created>
  <dcterms:modified xsi:type="dcterms:W3CDTF">2025-04-30T20:07:17Z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0x010100D55BE9FA9FC21742BDE7921C359671FB</vt:lpwstr>
  </property>
</Properties>
</file>