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ink/ink1.xml" ContentType="application/inkml+xml"/>
  <Override PartName="/ppt/ink/ink2.xml" ContentType="application/inkml+xml"/>
  <Override PartName="/ppt/tags/tag19.xml" ContentType="application/vnd.openxmlformats-officedocument.presentationml.tags+xml"/>
  <Override PartName="/ppt/ink/ink3.xml" ContentType="application/inkml+xml"/>
  <Override PartName="/ppt/tags/tag20.xml" ContentType="application/vnd.openxmlformats-officedocument.presentationml.tags+xml"/>
  <Override PartName="/ppt/tags/tag21.xml" ContentType="application/vnd.openxmlformats-officedocument.presentationml.tags+xml"/>
  <Override PartName="/ppt/ink/ink4.xml" ContentType="application/inkml+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403" r:id="rId5"/>
    <p:sldId id="257" r:id="rId6"/>
    <p:sldId id="405" r:id="rId7"/>
    <p:sldId id="272" r:id="rId8"/>
    <p:sldId id="273" r:id="rId9"/>
    <p:sldId id="286" r:id="rId10"/>
    <p:sldId id="282" r:id="rId11"/>
    <p:sldId id="274" r:id="rId12"/>
    <p:sldId id="275" r:id="rId13"/>
    <p:sldId id="276" r:id="rId14"/>
    <p:sldId id="277" r:id="rId15"/>
    <p:sldId id="278" r:id="rId16"/>
    <p:sldId id="279" r:id="rId17"/>
    <p:sldId id="407" r:id="rId18"/>
    <p:sldId id="280" r:id="rId19"/>
    <p:sldId id="281" r:id="rId20"/>
    <p:sldId id="283" r:id="rId21"/>
    <p:sldId id="284" r:id="rId22"/>
    <p:sldId id="289" r:id="rId23"/>
    <p:sldId id="296" r:id="rId24"/>
    <p:sldId id="297" r:id="rId25"/>
    <p:sldId id="300" r:id="rId26"/>
    <p:sldId id="406" r:id="rId27"/>
    <p:sldId id="40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39FDB-7B08-4143-A8E7-EBF1DCC6BBF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4170564D-E939-4D78-AC2D-7A9334F4E798}">
      <dgm:prSet/>
      <dgm:spPr/>
      <dgm:t>
        <a:bodyPr/>
        <a:lstStyle/>
        <a:p>
          <a:r>
            <a:rPr lang="fr-CA" dirty="0"/>
            <a:t>Renouvellement ASSUREQ au 1</a:t>
          </a:r>
          <a:r>
            <a:rPr lang="fr-CA" baseline="30000" dirty="0"/>
            <a:t>er</a:t>
          </a:r>
          <a:r>
            <a:rPr lang="fr-CA" dirty="0"/>
            <a:t> janvier 2024</a:t>
          </a:r>
          <a:endParaRPr lang="en-US" dirty="0"/>
        </a:p>
      </dgm:t>
    </dgm:pt>
    <dgm:pt modelId="{2D3C4546-4267-43A9-BDE5-FB424BF40DE2}" type="parTrans" cxnId="{BD6F8B82-DEF2-49E5-8E99-96E8270C4E37}">
      <dgm:prSet/>
      <dgm:spPr/>
      <dgm:t>
        <a:bodyPr/>
        <a:lstStyle/>
        <a:p>
          <a:endParaRPr lang="en-US"/>
        </a:p>
      </dgm:t>
    </dgm:pt>
    <dgm:pt modelId="{C4FA842D-7CDB-4119-AA97-A45DFCBB9007}" type="sibTrans" cxnId="{BD6F8B82-DEF2-49E5-8E99-96E8270C4E37}">
      <dgm:prSet/>
      <dgm:spPr/>
      <dgm:t>
        <a:bodyPr/>
        <a:lstStyle/>
        <a:p>
          <a:endParaRPr lang="en-US"/>
        </a:p>
      </dgm:t>
    </dgm:pt>
    <dgm:pt modelId="{F901FF66-C948-4532-83DF-05C54CA8198F}">
      <dgm:prSet/>
      <dgm:spPr/>
      <dgm:t>
        <a:bodyPr/>
        <a:lstStyle/>
        <a:p>
          <a:r>
            <a:rPr lang="fr-CA" dirty="0"/>
            <a:t>Abolition de la corporation </a:t>
          </a:r>
          <a:r>
            <a:rPr lang="fr-CA" dirty="0" err="1"/>
            <a:t>ASSUREQ</a:t>
          </a:r>
          <a:r>
            <a:rPr lang="fr-CA" dirty="0"/>
            <a:t>-suivi</a:t>
          </a:r>
          <a:endParaRPr lang="en-US" dirty="0"/>
        </a:p>
      </dgm:t>
    </dgm:pt>
    <dgm:pt modelId="{C4CB07E8-2E6C-440D-8882-ECF6388AD8CF}" type="parTrans" cxnId="{912911CF-3509-4988-B4DF-F317C62A45FC}">
      <dgm:prSet/>
      <dgm:spPr/>
      <dgm:t>
        <a:bodyPr/>
        <a:lstStyle/>
        <a:p>
          <a:endParaRPr lang="en-US"/>
        </a:p>
      </dgm:t>
    </dgm:pt>
    <dgm:pt modelId="{72A6C9CC-6073-48BB-9B2A-A30F3876671D}" type="sibTrans" cxnId="{912911CF-3509-4988-B4DF-F317C62A45FC}">
      <dgm:prSet/>
      <dgm:spPr/>
      <dgm:t>
        <a:bodyPr/>
        <a:lstStyle/>
        <a:p>
          <a:endParaRPr lang="en-US"/>
        </a:p>
      </dgm:t>
    </dgm:pt>
    <dgm:pt modelId="{BFC38771-5DA6-4ADD-BC07-170B28DD7CA5}">
      <dgm:prSet/>
      <dgm:spPr/>
      <dgm:t>
        <a:bodyPr/>
        <a:lstStyle/>
        <a:p>
          <a:r>
            <a:rPr lang="fr-CA"/>
            <a:t>Informations en vrac</a:t>
          </a:r>
          <a:endParaRPr lang="en-US"/>
        </a:p>
      </dgm:t>
    </dgm:pt>
    <dgm:pt modelId="{F214D83B-996F-4B67-A8D3-3CCA556FE090}" type="parTrans" cxnId="{4C48FF5E-CAE1-448D-80CF-B349655C3DC0}">
      <dgm:prSet/>
      <dgm:spPr/>
      <dgm:t>
        <a:bodyPr/>
        <a:lstStyle/>
        <a:p>
          <a:endParaRPr lang="en-US"/>
        </a:p>
      </dgm:t>
    </dgm:pt>
    <dgm:pt modelId="{643216A2-AE2F-460A-BEC6-F6E5B5209ABF}" type="sibTrans" cxnId="{4C48FF5E-CAE1-448D-80CF-B349655C3DC0}">
      <dgm:prSet/>
      <dgm:spPr/>
      <dgm:t>
        <a:bodyPr/>
        <a:lstStyle/>
        <a:p>
          <a:endParaRPr lang="en-US"/>
        </a:p>
      </dgm:t>
    </dgm:pt>
    <dgm:pt modelId="{19B3F076-64F5-41A5-9D34-5A9737EC6A27}" type="pres">
      <dgm:prSet presAssocID="{6B839FDB-7B08-4143-A8E7-EBF1DCC6BBF3}" presName="root" presStyleCnt="0">
        <dgm:presLayoutVars>
          <dgm:dir/>
          <dgm:resizeHandles val="exact"/>
        </dgm:presLayoutVars>
      </dgm:prSet>
      <dgm:spPr/>
    </dgm:pt>
    <dgm:pt modelId="{E608BDCC-94A6-4952-AE83-CD24439A878D}" type="pres">
      <dgm:prSet presAssocID="{4170564D-E939-4D78-AC2D-7A9334F4E798}" presName="compNode" presStyleCnt="0"/>
      <dgm:spPr/>
    </dgm:pt>
    <dgm:pt modelId="{993D0CEC-8C87-42C8-A72D-83EFD84F25E3}" type="pres">
      <dgm:prSet presAssocID="{4170564D-E939-4D78-AC2D-7A9334F4E798}" presName="bgRect" presStyleLbl="bgShp" presStyleIdx="0" presStyleCnt="3"/>
      <dgm:spPr/>
    </dgm:pt>
    <dgm:pt modelId="{9FCB71CC-387B-42DB-AD9F-2C024CFB7CC5}" type="pres">
      <dgm:prSet presAssocID="{4170564D-E939-4D78-AC2D-7A9334F4E7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che"/>
        </a:ext>
      </dgm:extLst>
    </dgm:pt>
    <dgm:pt modelId="{E2570A27-791A-4D27-814E-E7D38EB746AC}" type="pres">
      <dgm:prSet presAssocID="{4170564D-E939-4D78-AC2D-7A9334F4E798}" presName="spaceRect" presStyleCnt="0"/>
      <dgm:spPr/>
    </dgm:pt>
    <dgm:pt modelId="{E192DC51-3E04-4079-A261-548140544AC7}" type="pres">
      <dgm:prSet presAssocID="{4170564D-E939-4D78-AC2D-7A9334F4E798}" presName="parTx" presStyleLbl="revTx" presStyleIdx="0" presStyleCnt="3">
        <dgm:presLayoutVars>
          <dgm:chMax val="0"/>
          <dgm:chPref val="0"/>
        </dgm:presLayoutVars>
      </dgm:prSet>
      <dgm:spPr/>
    </dgm:pt>
    <dgm:pt modelId="{C7DA2374-6FC0-4AC1-A757-06F044F6524A}" type="pres">
      <dgm:prSet presAssocID="{C4FA842D-7CDB-4119-AA97-A45DFCBB9007}" presName="sibTrans" presStyleCnt="0"/>
      <dgm:spPr/>
    </dgm:pt>
    <dgm:pt modelId="{717041B2-32D5-48DD-9C01-F1EF60FAA951}" type="pres">
      <dgm:prSet presAssocID="{F901FF66-C948-4532-83DF-05C54CA8198F}" presName="compNode" presStyleCnt="0"/>
      <dgm:spPr/>
    </dgm:pt>
    <dgm:pt modelId="{D81A46C6-870D-4EB7-8A22-280365984FB1}" type="pres">
      <dgm:prSet presAssocID="{F901FF66-C948-4532-83DF-05C54CA8198F}" presName="bgRect" presStyleLbl="bgShp" presStyleIdx="1" presStyleCnt="3"/>
      <dgm:spPr/>
    </dgm:pt>
    <dgm:pt modelId="{2E869EFA-7FB5-413E-BE96-97074E4C4343}" type="pres">
      <dgm:prSet presAssocID="{F901FF66-C948-4532-83DF-05C54CA8198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ge"/>
        </a:ext>
      </dgm:extLst>
    </dgm:pt>
    <dgm:pt modelId="{3CB023A6-FE3C-4DCE-8C00-F3B694B11E04}" type="pres">
      <dgm:prSet presAssocID="{F901FF66-C948-4532-83DF-05C54CA8198F}" presName="spaceRect" presStyleCnt="0"/>
      <dgm:spPr/>
    </dgm:pt>
    <dgm:pt modelId="{4A5F7E25-667F-41EE-BC10-C1568DF69716}" type="pres">
      <dgm:prSet presAssocID="{F901FF66-C948-4532-83DF-05C54CA8198F}" presName="parTx" presStyleLbl="revTx" presStyleIdx="1" presStyleCnt="3">
        <dgm:presLayoutVars>
          <dgm:chMax val="0"/>
          <dgm:chPref val="0"/>
        </dgm:presLayoutVars>
      </dgm:prSet>
      <dgm:spPr/>
    </dgm:pt>
    <dgm:pt modelId="{A147105A-2272-4E50-A6AA-EAA8A5014D33}" type="pres">
      <dgm:prSet presAssocID="{72A6C9CC-6073-48BB-9B2A-A30F3876671D}" presName="sibTrans" presStyleCnt="0"/>
      <dgm:spPr/>
    </dgm:pt>
    <dgm:pt modelId="{F762C1A2-3EAA-4216-9A74-4B21654312E5}" type="pres">
      <dgm:prSet presAssocID="{BFC38771-5DA6-4ADD-BC07-170B28DD7CA5}" presName="compNode" presStyleCnt="0"/>
      <dgm:spPr/>
    </dgm:pt>
    <dgm:pt modelId="{B20DBF38-8820-4747-AAF3-5D5DF967E3EB}" type="pres">
      <dgm:prSet presAssocID="{BFC38771-5DA6-4ADD-BC07-170B28DD7CA5}" presName="bgRect" presStyleLbl="bgShp" presStyleIdx="2" presStyleCnt="3"/>
      <dgm:spPr/>
    </dgm:pt>
    <dgm:pt modelId="{5DA64DBE-91C1-40B9-9391-4E56080C40EB}" type="pres">
      <dgm:prSet presAssocID="{BFC38771-5DA6-4ADD-BC07-170B28DD7C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684C20E8-2070-416D-A55D-69B2FFC39DE6}" type="pres">
      <dgm:prSet presAssocID="{BFC38771-5DA6-4ADD-BC07-170B28DD7CA5}" presName="spaceRect" presStyleCnt="0"/>
      <dgm:spPr/>
    </dgm:pt>
    <dgm:pt modelId="{045715B5-C6A6-4C2B-A85F-970E04F370BA}" type="pres">
      <dgm:prSet presAssocID="{BFC38771-5DA6-4ADD-BC07-170B28DD7CA5}" presName="parTx" presStyleLbl="revTx" presStyleIdx="2" presStyleCnt="3">
        <dgm:presLayoutVars>
          <dgm:chMax val="0"/>
          <dgm:chPref val="0"/>
        </dgm:presLayoutVars>
      </dgm:prSet>
      <dgm:spPr/>
    </dgm:pt>
  </dgm:ptLst>
  <dgm:cxnLst>
    <dgm:cxn modelId="{4C48FF5E-CAE1-448D-80CF-B349655C3DC0}" srcId="{6B839FDB-7B08-4143-A8E7-EBF1DCC6BBF3}" destId="{BFC38771-5DA6-4ADD-BC07-170B28DD7CA5}" srcOrd="2" destOrd="0" parTransId="{F214D83B-996F-4B67-A8D3-3CCA556FE090}" sibTransId="{643216A2-AE2F-460A-BEC6-F6E5B5209ABF}"/>
    <dgm:cxn modelId="{86B9345F-03A9-4840-B4F0-E80E75657040}" type="presOf" srcId="{BFC38771-5DA6-4ADD-BC07-170B28DD7CA5}" destId="{045715B5-C6A6-4C2B-A85F-970E04F370BA}" srcOrd="0" destOrd="0" presId="urn:microsoft.com/office/officeart/2018/2/layout/IconVerticalSolidList"/>
    <dgm:cxn modelId="{BD6F8B82-DEF2-49E5-8E99-96E8270C4E37}" srcId="{6B839FDB-7B08-4143-A8E7-EBF1DCC6BBF3}" destId="{4170564D-E939-4D78-AC2D-7A9334F4E798}" srcOrd="0" destOrd="0" parTransId="{2D3C4546-4267-43A9-BDE5-FB424BF40DE2}" sibTransId="{C4FA842D-7CDB-4119-AA97-A45DFCBB9007}"/>
    <dgm:cxn modelId="{ADF10897-99D2-4B23-BBDF-971269A31C3F}" type="presOf" srcId="{F901FF66-C948-4532-83DF-05C54CA8198F}" destId="{4A5F7E25-667F-41EE-BC10-C1568DF69716}" srcOrd="0" destOrd="0" presId="urn:microsoft.com/office/officeart/2018/2/layout/IconVerticalSolidList"/>
    <dgm:cxn modelId="{CCCE8CC5-1BDB-4D72-B96E-60D6830825B9}" type="presOf" srcId="{6B839FDB-7B08-4143-A8E7-EBF1DCC6BBF3}" destId="{19B3F076-64F5-41A5-9D34-5A9737EC6A27}" srcOrd="0" destOrd="0" presId="urn:microsoft.com/office/officeart/2018/2/layout/IconVerticalSolidList"/>
    <dgm:cxn modelId="{340BEAC8-C217-454E-A5A3-C06F5287D074}" type="presOf" srcId="{4170564D-E939-4D78-AC2D-7A9334F4E798}" destId="{E192DC51-3E04-4079-A261-548140544AC7}" srcOrd="0" destOrd="0" presId="urn:microsoft.com/office/officeart/2018/2/layout/IconVerticalSolidList"/>
    <dgm:cxn modelId="{912911CF-3509-4988-B4DF-F317C62A45FC}" srcId="{6B839FDB-7B08-4143-A8E7-EBF1DCC6BBF3}" destId="{F901FF66-C948-4532-83DF-05C54CA8198F}" srcOrd="1" destOrd="0" parTransId="{C4CB07E8-2E6C-440D-8882-ECF6388AD8CF}" sibTransId="{72A6C9CC-6073-48BB-9B2A-A30F3876671D}"/>
    <dgm:cxn modelId="{2609AE04-DCE9-45F9-B601-D1C43414BB75}" type="presParOf" srcId="{19B3F076-64F5-41A5-9D34-5A9737EC6A27}" destId="{E608BDCC-94A6-4952-AE83-CD24439A878D}" srcOrd="0" destOrd="0" presId="urn:microsoft.com/office/officeart/2018/2/layout/IconVerticalSolidList"/>
    <dgm:cxn modelId="{2EE04D78-15BB-42CA-B870-C3F2ED8354C7}" type="presParOf" srcId="{E608BDCC-94A6-4952-AE83-CD24439A878D}" destId="{993D0CEC-8C87-42C8-A72D-83EFD84F25E3}" srcOrd="0" destOrd="0" presId="urn:microsoft.com/office/officeart/2018/2/layout/IconVerticalSolidList"/>
    <dgm:cxn modelId="{495DEB68-8B2A-43AF-BB07-2FF23D1C056B}" type="presParOf" srcId="{E608BDCC-94A6-4952-AE83-CD24439A878D}" destId="{9FCB71CC-387B-42DB-AD9F-2C024CFB7CC5}" srcOrd="1" destOrd="0" presId="urn:microsoft.com/office/officeart/2018/2/layout/IconVerticalSolidList"/>
    <dgm:cxn modelId="{00F9F4A3-02D7-4F0A-BC7C-9DFE7C08186F}" type="presParOf" srcId="{E608BDCC-94A6-4952-AE83-CD24439A878D}" destId="{E2570A27-791A-4D27-814E-E7D38EB746AC}" srcOrd="2" destOrd="0" presId="urn:microsoft.com/office/officeart/2018/2/layout/IconVerticalSolidList"/>
    <dgm:cxn modelId="{B3FB858B-6DF0-4B57-B015-9B1B913CEE37}" type="presParOf" srcId="{E608BDCC-94A6-4952-AE83-CD24439A878D}" destId="{E192DC51-3E04-4079-A261-548140544AC7}" srcOrd="3" destOrd="0" presId="urn:microsoft.com/office/officeart/2018/2/layout/IconVerticalSolidList"/>
    <dgm:cxn modelId="{2CCF90A4-858F-43D7-92DF-79585B2ACEBA}" type="presParOf" srcId="{19B3F076-64F5-41A5-9D34-5A9737EC6A27}" destId="{C7DA2374-6FC0-4AC1-A757-06F044F6524A}" srcOrd="1" destOrd="0" presId="urn:microsoft.com/office/officeart/2018/2/layout/IconVerticalSolidList"/>
    <dgm:cxn modelId="{63BED2BB-F1B3-49A0-A117-354E4A05394B}" type="presParOf" srcId="{19B3F076-64F5-41A5-9D34-5A9737EC6A27}" destId="{717041B2-32D5-48DD-9C01-F1EF60FAA951}" srcOrd="2" destOrd="0" presId="urn:microsoft.com/office/officeart/2018/2/layout/IconVerticalSolidList"/>
    <dgm:cxn modelId="{59FD1BA4-87F0-459E-9359-2D7DC89119CC}" type="presParOf" srcId="{717041B2-32D5-48DD-9C01-F1EF60FAA951}" destId="{D81A46C6-870D-4EB7-8A22-280365984FB1}" srcOrd="0" destOrd="0" presId="urn:microsoft.com/office/officeart/2018/2/layout/IconVerticalSolidList"/>
    <dgm:cxn modelId="{5D13B500-6407-4DE3-BF7A-F9EDA0836BE3}" type="presParOf" srcId="{717041B2-32D5-48DD-9C01-F1EF60FAA951}" destId="{2E869EFA-7FB5-413E-BE96-97074E4C4343}" srcOrd="1" destOrd="0" presId="urn:microsoft.com/office/officeart/2018/2/layout/IconVerticalSolidList"/>
    <dgm:cxn modelId="{7F1D8BD9-7918-4C22-8FE1-92D019F59360}" type="presParOf" srcId="{717041B2-32D5-48DD-9C01-F1EF60FAA951}" destId="{3CB023A6-FE3C-4DCE-8C00-F3B694B11E04}" srcOrd="2" destOrd="0" presId="urn:microsoft.com/office/officeart/2018/2/layout/IconVerticalSolidList"/>
    <dgm:cxn modelId="{CFE927DF-C3CD-43B9-B144-1F699E6C6D29}" type="presParOf" srcId="{717041B2-32D5-48DD-9C01-F1EF60FAA951}" destId="{4A5F7E25-667F-41EE-BC10-C1568DF69716}" srcOrd="3" destOrd="0" presId="urn:microsoft.com/office/officeart/2018/2/layout/IconVerticalSolidList"/>
    <dgm:cxn modelId="{B3D6A81E-8013-4A25-AF57-8CA28889BD80}" type="presParOf" srcId="{19B3F076-64F5-41A5-9D34-5A9737EC6A27}" destId="{A147105A-2272-4E50-A6AA-EAA8A5014D33}" srcOrd="3" destOrd="0" presId="urn:microsoft.com/office/officeart/2018/2/layout/IconVerticalSolidList"/>
    <dgm:cxn modelId="{718CA483-1FE6-42B7-B976-0E120F0EF7ED}" type="presParOf" srcId="{19B3F076-64F5-41A5-9D34-5A9737EC6A27}" destId="{F762C1A2-3EAA-4216-9A74-4B21654312E5}" srcOrd="4" destOrd="0" presId="urn:microsoft.com/office/officeart/2018/2/layout/IconVerticalSolidList"/>
    <dgm:cxn modelId="{1A2885EE-7829-46E8-A10E-E89F21810614}" type="presParOf" srcId="{F762C1A2-3EAA-4216-9A74-4B21654312E5}" destId="{B20DBF38-8820-4747-AAF3-5D5DF967E3EB}" srcOrd="0" destOrd="0" presId="urn:microsoft.com/office/officeart/2018/2/layout/IconVerticalSolidList"/>
    <dgm:cxn modelId="{D90400E5-C91A-4021-889B-D0A1F6ECFCEE}" type="presParOf" srcId="{F762C1A2-3EAA-4216-9A74-4B21654312E5}" destId="{5DA64DBE-91C1-40B9-9391-4E56080C40EB}" srcOrd="1" destOrd="0" presId="urn:microsoft.com/office/officeart/2018/2/layout/IconVerticalSolidList"/>
    <dgm:cxn modelId="{219AAC86-0BC5-4205-9C77-737B0B34A0FF}" type="presParOf" srcId="{F762C1A2-3EAA-4216-9A74-4B21654312E5}" destId="{684C20E8-2070-416D-A55D-69B2FFC39DE6}" srcOrd="2" destOrd="0" presId="urn:microsoft.com/office/officeart/2018/2/layout/IconVerticalSolidList"/>
    <dgm:cxn modelId="{D6FB5AD7-C5E8-4E3D-B011-A4BD380122BD}" type="presParOf" srcId="{F762C1A2-3EAA-4216-9A74-4B21654312E5}" destId="{045715B5-C6A6-4C2B-A85F-970E04F370B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D0CEC-8C87-42C8-A72D-83EFD84F25E3}">
      <dsp:nvSpPr>
        <dsp:cNvPr id="0" name=""/>
        <dsp:cNvSpPr/>
      </dsp:nvSpPr>
      <dsp:spPr>
        <a:xfrm>
          <a:off x="0" y="566"/>
          <a:ext cx="10515600" cy="1324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CB71CC-387B-42DB-AD9F-2C024CFB7CC5}">
      <dsp:nvSpPr>
        <dsp:cNvPr id="0" name=""/>
        <dsp:cNvSpPr/>
      </dsp:nvSpPr>
      <dsp:spPr>
        <a:xfrm>
          <a:off x="400766" y="298656"/>
          <a:ext cx="728665" cy="7286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92DC51-3E04-4079-A261-548140544AC7}">
      <dsp:nvSpPr>
        <dsp:cNvPr id="0" name=""/>
        <dsp:cNvSpPr/>
      </dsp:nvSpPr>
      <dsp:spPr>
        <a:xfrm>
          <a:off x="1530197" y="566"/>
          <a:ext cx="8985402" cy="13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3" tIns="140213" rIns="140213" bIns="140213" numCol="1" spcCol="1270" anchor="ctr" anchorCtr="0">
          <a:noAutofit/>
        </a:bodyPr>
        <a:lstStyle/>
        <a:p>
          <a:pPr marL="0" lvl="0" indent="0" algn="l" defTabSz="1111250">
            <a:lnSpc>
              <a:spcPct val="90000"/>
            </a:lnSpc>
            <a:spcBef>
              <a:spcPct val="0"/>
            </a:spcBef>
            <a:spcAft>
              <a:spcPct val="35000"/>
            </a:spcAft>
            <a:buNone/>
          </a:pPr>
          <a:r>
            <a:rPr lang="fr-CA" sz="2500" kern="1200" dirty="0"/>
            <a:t>Renouvellement ASSUREQ au 1</a:t>
          </a:r>
          <a:r>
            <a:rPr lang="fr-CA" sz="2500" kern="1200" baseline="30000" dirty="0"/>
            <a:t>er</a:t>
          </a:r>
          <a:r>
            <a:rPr lang="fr-CA" sz="2500" kern="1200" dirty="0"/>
            <a:t> janvier 2024</a:t>
          </a:r>
          <a:endParaRPr lang="en-US" sz="2500" kern="1200" dirty="0"/>
        </a:p>
      </dsp:txBody>
      <dsp:txXfrm>
        <a:off x="1530197" y="566"/>
        <a:ext cx="8985402" cy="1324846"/>
      </dsp:txXfrm>
    </dsp:sp>
    <dsp:sp modelId="{D81A46C6-870D-4EB7-8A22-280365984FB1}">
      <dsp:nvSpPr>
        <dsp:cNvPr id="0" name=""/>
        <dsp:cNvSpPr/>
      </dsp:nvSpPr>
      <dsp:spPr>
        <a:xfrm>
          <a:off x="0" y="1656624"/>
          <a:ext cx="10515600" cy="1324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69EFA-7FB5-413E-BE96-97074E4C4343}">
      <dsp:nvSpPr>
        <dsp:cNvPr id="0" name=""/>
        <dsp:cNvSpPr/>
      </dsp:nvSpPr>
      <dsp:spPr>
        <a:xfrm>
          <a:off x="400766" y="1954714"/>
          <a:ext cx="728665" cy="7286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F7E25-667F-41EE-BC10-C1568DF69716}">
      <dsp:nvSpPr>
        <dsp:cNvPr id="0" name=""/>
        <dsp:cNvSpPr/>
      </dsp:nvSpPr>
      <dsp:spPr>
        <a:xfrm>
          <a:off x="1530197" y="1656624"/>
          <a:ext cx="8985402" cy="13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3" tIns="140213" rIns="140213" bIns="140213" numCol="1" spcCol="1270" anchor="ctr" anchorCtr="0">
          <a:noAutofit/>
        </a:bodyPr>
        <a:lstStyle/>
        <a:p>
          <a:pPr marL="0" lvl="0" indent="0" algn="l" defTabSz="1111250">
            <a:lnSpc>
              <a:spcPct val="90000"/>
            </a:lnSpc>
            <a:spcBef>
              <a:spcPct val="0"/>
            </a:spcBef>
            <a:spcAft>
              <a:spcPct val="35000"/>
            </a:spcAft>
            <a:buNone/>
          </a:pPr>
          <a:r>
            <a:rPr lang="fr-CA" sz="2500" kern="1200" dirty="0"/>
            <a:t>Abolition de la corporation </a:t>
          </a:r>
          <a:r>
            <a:rPr lang="fr-CA" sz="2500" kern="1200" dirty="0" err="1"/>
            <a:t>ASSUREQ</a:t>
          </a:r>
          <a:r>
            <a:rPr lang="fr-CA" sz="2500" kern="1200" dirty="0"/>
            <a:t>-suivi</a:t>
          </a:r>
          <a:endParaRPr lang="en-US" sz="2500" kern="1200" dirty="0"/>
        </a:p>
      </dsp:txBody>
      <dsp:txXfrm>
        <a:off x="1530197" y="1656624"/>
        <a:ext cx="8985402" cy="1324846"/>
      </dsp:txXfrm>
    </dsp:sp>
    <dsp:sp modelId="{B20DBF38-8820-4747-AAF3-5D5DF967E3EB}">
      <dsp:nvSpPr>
        <dsp:cNvPr id="0" name=""/>
        <dsp:cNvSpPr/>
      </dsp:nvSpPr>
      <dsp:spPr>
        <a:xfrm>
          <a:off x="0" y="3312682"/>
          <a:ext cx="10515600" cy="132484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A64DBE-91C1-40B9-9391-4E56080C40EB}">
      <dsp:nvSpPr>
        <dsp:cNvPr id="0" name=""/>
        <dsp:cNvSpPr/>
      </dsp:nvSpPr>
      <dsp:spPr>
        <a:xfrm>
          <a:off x="400766" y="3610772"/>
          <a:ext cx="728665" cy="7286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5715B5-C6A6-4C2B-A85F-970E04F370BA}">
      <dsp:nvSpPr>
        <dsp:cNvPr id="0" name=""/>
        <dsp:cNvSpPr/>
      </dsp:nvSpPr>
      <dsp:spPr>
        <a:xfrm>
          <a:off x="1530197" y="3312682"/>
          <a:ext cx="8985402" cy="13248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213" tIns="140213" rIns="140213" bIns="140213" numCol="1" spcCol="1270" anchor="ctr" anchorCtr="0">
          <a:noAutofit/>
        </a:bodyPr>
        <a:lstStyle/>
        <a:p>
          <a:pPr marL="0" lvl="0" indent="0" algn="l" defTabSz="1111250">
            <a:lnSpc>
              <a:spcPct val="90000"/>
            </a:lnSpc>
            <a:spcBef>
              <a:spcPct val="0"/>
            </a:spcBef>
            <a:spcAft>
              <a:spcPct val="35000"/>
            </a:spcAft>
            <a:buNone/>
          </a:pPr>
          <a:r>
            <a:rPr lang="fr-CA" sz="2500" kern="1200"/>
            <a:t>Informations en vrac</a:t>
          </a:r>
          <a:endParaRPr lang="en-US" sz="2500" kern="1200"/>
        </a:p>
      </dsp:txBody>
      <dsp:txXfrm>
        <a:off x="1530197" y="3312682"/>
        <a:ext cx="8985402" cy="132484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31T16:08:27.8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14:57:23.6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2145 0,'-48'1,"-86"11,35-1,0-4,-110-7,-100 6,282-2,0 1,0 0,0 3,1 0,0 1,0 2,1 1,0 0,-30 22,24-15,-1-1,-38 14,46-20,0 1,1 1,0 1,-39 35,10-8,14-11,2 1,1 2,2 2,1 1,-48 73,25-20,-68 152,88-161,4 1,3 1,4 1,3 2,5 0,-9 130,23-177,2-1,1 0,3 0,9 47,-9-72,0-1,0 0,1 0,1 0,9 14,42 55,-35-51,10 10,2-2,51 46,-29-30,-12-11,3-2,68 47,-81-66,1-1,0-2,2-2,67 23,-8-15,0-3,2-5,146 8,307-20,-392-7,-140 2,140-6,-132 3,0-1,0-1,48-16,191-94,-10-20,-204 107,-15 10,1 2,1 2,0 1,1 2,42-6,-64 13,1-1,22-8,-36 11,0 0,0 0,-1-1,1 1,-1-1,1-1,-1 1,0 0,0-1,-1 0,1 0,-1 0,4-5,10-21,-9 15,0 0,1 0,1 2,14-17,20-10,-34 32,-1 0,1 0,-2-1,1-1,-1 1,-1-1,1 0,-2-1,7-12,-3-5,-1-2,-1 1,-2-1,-1 0,-1-1,-1 1,-2-33,-4-399,4 440,-2-1,-1 1,-5-23,5 36,0 1,-1-1,0 1,0 0,-1 0,0 0,-1 1,1-1,-1 1,-10-10,-4-3,-2 2,0 0,-31-19,-77-39,22 14,9 7,-182-73,214 100,55 22,0 0,1-1,0 0,0-1,1 0,0-1,0 1,1-2,-9-12,7 10,0-1,-1 1,-1 1,-19-16,2 10,-58-27,8 6,31 10,-50-25,82 45,0 2,0 0,-1 0,-22-3,29 8,0-1,1 0,-1-1,1 0,-1-1,1 1,0-2,0 1,1-1,0-1,0 1,-9-9,-35-24,38 26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14:57:40.0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3209 215,'-4'0,"0"0,0-1,-1 1,1-1,0 0,-5-2,-12-2,-530-98,378 81,-217 1,22 7,191 4,-45-4,-313-5,512 20,0 1,1 1,0 1,0 1,-24 9,-104 46,128-50,-84 43,65-31,14-8,0 1,0 1,2 2,0 0,-27 28,45-39,1 2,0-1,1 0,0 1,0 0,1 1,0-1,-4 16,-14 80,19-81,2-1,0 1,1 0,1 0,2-1,0 1,12 39,7 9,34 72,-50-129,6 10,0-1,1-1,1 0,2-1,0 0,26 25,7 2,69 51,-87-76,2-2,0-1,57 26,115 33,-81-24,-47-20,0-3,1-5,1-2,1-4,1-4,1-3,113 6,377-17,-361-7,170-12,-41 0,-230 14,179-11,286-39,-403 51,-71 2,137-14,-81-10,335-35,-165 24,-56 4,-201 22,0-4,93-26,-74 18,-61 14,0-1,47-16,-68 18,0 1,0-1,0 0,0-1,-1 0,1 0,6-8,-10 11,-1 0,0-1,0 1,0-1,0 1,-1-1,1 0,-1 0,1 0,-1 0,0 0,0 0,0 0,-1 0,1 0,-1-1,0 1,0 0,0 0,0-1,-1-3,-1 0,-1-1,0 1,0 0,-1 1,0-1,0 1,-1-1,0 1,0 1,-9-9,-8-6,-35-23,49 37,-50-32,-1 2,-93-40,-138-41,249 101,-193-86,-80-29,-15 37,10 4,250 68,-233-67,235 73,0 3,-110-6,143 18,-8-1,-52-7,-2-3,-1 5,-129 7,107 2,-248 15,144-3,-27-13,135-2,80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21T14:58:08.74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829 308,'-24'26,"-34"50,6-7,42-56,1 1,-9 16,11-18,0 1,-1-1,-12 13,-28 26,-3-3,-67 49,87-70,2 2,0 0,2 2,-35 51,49-64,1 1,1 0,-15 38,-15 63,14-37,-5-4,22-57,0 1,2 0,1 0,-8 42,6 43,9 166,3-116,-3 838,2-973,0 0,2-1,11 40,-1-3,15 105,9 40,-31-168,-3-15,1 0,9 23,-11-36,0-1,0-1,1 1,0 0,1-1,-1 0,1 0,0 0,11 8,-14-12,94 84,-83-73,0 1,-2 1,0 0,17 31,7 19,-3 1,-3 2,24 83,-48-133,1-1,0-1,2 1,16 27,46 56,-28-42,-4-9,2-2,52 48,-27-30,-51-50,-3-3,1 0,14 10,-21-18,0 0,0-1,1 0,-1-1,1 1,-1-1,1 0,0 0,7 1,235 44,67 11,-228-46,147 0,-211-13,0-1,0-1,-1-1,0-1,1 0,-2-2,39-18,-40 16,1 1,0 1,1 1,0 1,0 0,0 2,0 1,31 0,126 3,-13 1,183-20,-165-18,-22 4,-102 27,1 2,64 6,-66-1,1-1,74-11,388-38,4 41,30 8,-467-4,0-3,0-5,-1-3,-1-4,0-4,89-35,-110 34,120-25,-140 41,-1 1,1 2,75 3,-80 6,-1 1,51 15,37 7,-66-21,-1-3,1-2,83-8,-94-2,81-23,-20 4,-37 10,70-11,-119 24,1 1,-1 2,40 3,-1 6,0 3,83 24,119 60,-202-71,2-2,0-4,1-3,123 12,-118-24,1-3,141-19,-169 13,50-5,174-17,-183 23,96 6,214 45,-219-21,142 8,-240-29,0-3,80-11,53-24,52-6,-158 35,0 5,1 5,-1 4,183 41,-221-38,-1-3,1-3,0-4,0-2,103-13,238-11,0 26,-150 0,-172-3,306 14,-8 9,2-23,-156-1,1 3,232-3,-273-12,-19 1,-87 5,123-27,-99 14,260-66,-92 12,11-4,-33 3,-226 65,-1-1,0-2,43-27,8-4,6 5,64-37,-132 66,-1 0,0-2,-1 0,-1-1,0 0,16-20,-11 6,-1-1,-1 0,-1-1,-2-1,-1-1,-1 0,-2-1,-1 0,-2 0,-1-1,-2 0,-1 0,-2-1,-1 1,-2-1,-1 1,-2 0,-1 0,-2 0,-11-35,5 32,-3 0,-1 1,-1 1,-2 0,-47-61,56 81,-146-182,110 143,-83-73,13 26,-187-123,273 206,-1 1,-56-21,-71-14,49 18,-268-100,11-31,-395-279,401 246,-17 37,-31 24,5 1,135 10,64 27,152 76,-1 3,-59-13,-359-42,267 50,-52-8,-278 2,466 31,-227-10,119-5,-405-30,-399-31,799 60,-906-33,-930 50,1431-17,-16 0,470 16,-811-17,225-46,608 55,-44-7,98 5,-33-6,-147-8,-407 23,280 3,31-14,-167-7,472 20,0 1,-1 2,1 0,-43 14,25-3,-85 42,29 6,52-29,12-7,-46 41,-22 16,85-71,2-5</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3" descr="Une image contenant habits, personne, Visage humain, texte&#10;&#10;Description générée automatiquement">
            <a:extLst>
              <a:ext uri="{FF2B5EF4-FFF2-40B4-BE49-F238E27FC236}">
                <a16:creationId xmlns:a16="http://schemas.microsoft.com/office/drawing/2014/main" id="{71EA59D3-A940-8681-BB29-608E669527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ous-titre 2">
            <a:extLst>
              <a:ext uri="{FF2B5EF4-FFF2-40B4-BE49-F238E27FC236}">
                <a16:creationId xmlns:a16="http://schemas.microsoft.com/office/drawing/2014/main" id="{7647C0B8-0B53-230D-2212-35E661DCCEF8}"/>
              </a:ext>
            </a:extLst>
          </p:cNvPr>
          <p:cNvSpPr>
            <a:spLocks noGrp="1"/>
          </p:cNvSpPr>
          <p:nvPr>
            <p:ph type="subTitle" idx="1" hasCustomPrompt="1"/>
          </p:nvPr>
        </p:nvSpPr>
        <p:spPr>
          <a:xfrm>
            <a:off x="486193" y="5177511"/>
            <a:ext cx="3684363" cy="1912434"/>
          </a:xfrm>
        </p:spPr>
        <p:txBody>
          <a:bodyPr>
            <a:normAutofit/>
          </a:bodyPr>
          <a:lstStyle>
            <a:lvl1pPr marL="0" indent="0" algn="l">
              <a:buNone/>
              <a:defRPr sz="2800">
                <a:solidFill>
                  <a:srgbClr val="FDE7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l’activité </a:t>
            </a:r>
            <a:br>
              <a:rPr lang="fr-FR" dirty="0"/>
            </a:br>
            <a:r>
              <a:rPr lang="fr-FR" dirty="0"/>
              <a:t>et date en dessous</a:t>
            </a:r>
            <a:endParaRPr lang="fr-CA" dirty="0"/>
          </a:p>
        </p:txBody>
      </p:sp>
      <p:sp>
        <p:nvSpPr>
          <p:cNvPr id="7" name="Titre 6">
            <a:extLst>
              <a:ext uri="{FF2B5EF4-FFF2-40B4-BE49-F238E27FC236}">
                <a16:creationId xmlns:a16="http://schemas.microsoft.com/office/drawing/2014/main" id="{0AD33E27-109E-98A9-A8E3-6D412353252B}"/>
              </a:ext>
            </a:extLst>
          </p:cNvPr>
          <p:cNvSpPr>
            <a:spLocks noGrp="1"/>
          </p:cNvSpPr>
          <p:nvPr>
            <p:ph type="title" hasCustomPrompt="1"/>
          </p:nvPr>
        </p:nvSpPr>
        <p:spPr>
          <a:xfrm>
            <a:off x="1672683" y="231945"/>
            <a:ext cx="9681116" cy="1177569"/>
          </a:xfrm>
        </p:spPr>
        <p:txBody>
          <a:bodyPr>
            <a:normAutofit/>
          </a:bodyPr>
          <a:lstStyle>
            <a:lvl1pPr>
              <a:defRPr sz="4000">
                <a:solidFill>
                  <a:srgbClr val="FDE7DE"/>
                </a:solidFill>
                <a:latin typeface="Inter Black" panose="02000503000000020004" pitchFamily="2" charset="0"/>
                <a:ea typeface="Inter Black" panose="02000503000000020004" pitchFamily="2" charset="0"/>
              </a:defRPr>
            </a:lvl1pPr>
          </a:lstStyle>
          <a:p>
            <a:r>
              <a:rPr lang="fr-FR" dirty="0"/>
              <a:t>MODIFIEZ LE STYLE DU TITRE</a:t>
            </a:r>
            <a:endParaRPr lang="fr-CA" dirty="0"/>
          </a:p>
        </p:txBody>
      </p:sp>
    </p:spTree>
    <p:extLst>
      <p:ext uri="{BB962C8B-B14F-4D97-AF65-F5344CB8AC3E}">
        <p14:creationId xmlns:p14="http://schemas.microsoft.com/office/powerpoint/2010/main" val="1718291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9" name="Image 8" descr="Une image contenant texte, Graphique, graphisme, conception&#10;&#10;Description générée automatiquement">
            <a:extLst>
              <a:ext uri="{FF2B5EF4-FFF2-40B4-BE49-F238E27FC236}">
                <a16:creationId xmlns:a16="http://schemas.microsoft.com/office/drawing/2014/main" id="{EBE50429-DD76-6D0A-FF21-FE9FAE4F0B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8A67DA37-1BA5-ED60-1C48-E9BC2098B608}"/>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214A79B-9620-5553-2901-D471902C7625}"/>
              </a:ext>
            </a:extLst>
          </p:cNvPr>
          <p:cNvSpPr>
            <a:spLocks noGrp="1"/>
          </p:cNvSpPr>
          <p:nvPr>
            <p:ph type="dt" sz="half" idx="10"/>
          </p:nvPr>
        </p:nvSpPr>
        <p:spPr/>
        <p:txBody>
          <a:bodyPr/>
          <a:lstStyle/>
          <a:p>
            <a:fld id="{AC5E5956-43AD-4191-A86E-23D6FEDB4A27}" type="datetimeFigureOut">
              <a:rPr lang="fr-CA" smtClean="0"/>
              <a:t>2024-02-22</a:t>
            </a:fld>
            <a:endParaRPr lang="fr-CA"/>
          </a:p>
        </p:txBody>
      </p:sp>
      <p:sp>
        <p:nvSpPr>
          <p:cNvPr id="4" name="Espace réservé du pied de page 3">
            <a:extLst>
              <a:ext uri="{FF2B5EF4-FFF2-40B4-BE49-F238E27FC236}">
                <a16:creationId xmlns:a16="http://schemas.microsoft.com/office/drawing/2014/main" id="{1AECB1AA-C9C1-3362-F894-4DE80313C25E}"/>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5EB1E7E4-5061-C5C0-BD58-24D2B71A406B}"/>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10" name="Espace réservé du texte 2">
            <a:extLst>
              <a:ext uri="{FF2B5EF4-FFF2-40B4-BE49-F238E27FC236}">
                <a16:creationId xmlns:a16="http://schemas.microsoft.com/office/drawing/2014/main" id="{B96F6ACA-D2D3-C04B-3576-C1AD92AB9BA8}"/>
              </a:ext>
            </a:extLst>
          </p:cNvPr>
          <p:cNvSpPr>
            <a:spLocks noGrp="1"/>
          </p:cNvSpPr>
          <p:nvPr>
            <p:ph idx="1"/>
          </p:nvPr>
        </p:nvSpPr>
        <p:spPr>
          <a:xfrm>
            <a:off x="838200" y="1538868"/>
            <a:ext cx="10515600" cy="463809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Tree>
    <p:extLst>
      <p:ext uri="{BB962C8B-B14F-4D97-AF65-F5344CB8AC3E}">
        <p14:creationId xmlns:p14="http://schemas.microsoft.com/office/powerpoint/2010/main" val="2307935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9" name="Image 8" descr="Une image contenant capture d’écran, texte, Graphique, graphisme&#10;&#10;Description générée automatiquement">
            <a:extLst>
              <a:ext uri="{FF2B5EF4-FFF2-40B4-BE49-F238E27FC236}">
                <a16:creationId xmlns:a16="http://schemas.microsoft.com/office/drawing/2014/main" id="{8D12B248-EFB0-13D6-D902-9D31DA21E4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6107515B-9F89-C97B-2945-1AA8585A3DB6}"/>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9D29D01A-5473-37C5-83B7-6ACEE3E82589}"/>
              </a:ext>
            </a:extLst>
          </p:cNvPr>
          <p:cNvSpPr>
            <a:spLocks noGrp="1"/>
          </p:cNvSpPr>
          <p:nvPr>
            <p:ph type="dt" sz="half" idx="10"/>
          </p:nvPr>
        </p:nvSpPr>
        <p:spPr/>
        <p:txBody>
          <a:bodyPr/>
          <a:lstStyle/>
          <a:p>
            <a:fld id="{AC5E5956-43AD-4191-A86E-23D6FEDB4A27}" type="datetimeFigureOut">
              <a:rPr lang="fr-CA" smtClean="0"/>
              <a:t>2024-02-22</a:t>
            </a:fld>
            <a:endParaRPr lang="fr-CA"/>
          </a:p>
        </p:txBody>
      </p:sp>
      <p:sp>
        <p:nvSpPr>
          <p:cNvPr id="4" name="Espace réservé du pied de page 3">
            <a:extLst>
              <a:ext uri="{FF2B5EF4-FFF2-40B4-BE49-F238E27FC236}">
                <a16:creationId xmlns:a16="http://schemas.microsoft.com/office/drawing/2014/main" id="{EAA45129-99F8-1275-49B6-484F1B27F1FA}"/>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31BD832-630E-FF84-58DA-5D7DD7413C2E}"/>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8" name="Espace réservé du texte 7">
            <a:extLst>
              <a:ext uri="{FF2B5EF4-FFF2-40B4-BE49-F238E27FC236}">
                <a16:creationId xmlns:a16="http://schemas.microsoft.com/office/drawing/2014/main" id="{D78DB7DB-39AC-E3E5-C88B-144F2B91B7E2}"/>
              </a:ext>
            </a:extLst>
          </p:cNvPr>
          <p:cNvSpPr>
            <a:spLocks noGrp="1"/>
          </p:cNvSpPr>
          <p:nvPr>
            <p:ph type="body" sz="quarter" idx="13"/>
          </p:nvPr>
        </p:nvSpPr>
        <p:spPr>
          <a:xfrm>
            <a:off x="838200" y="1552575"/>
            <a:ext cx="10515600" cy="45799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840429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7" name="Image 6" descr="Une image contenant texte, capture d’écran, Graphique, conception&#10;&#10;Description générée automatiquement">
            <a:extLst>
              <a:ext uri="{FF2B5EF4-FFF2-40B4-BE49-F238E27FC236}">
                <a16:creationId xmlns:a16="http://schemas.microsoft.com/office/drawing/2014/main" id="{779618DC-4388-09A6-C24B-E6DE47EDBB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D6378344-5E35-C838-003B-4DBC6D7ECA6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749EEB6-C48B-5A9F-61A1-7A1310D0C1DE}"/>
              </a:ext>
            </a:extLst>
          </p:cNvPr>
          <p:cNvSpPr>
            <a:spLocks noGrp="1"/>
          </p:cNvSpPr>
          <p:nvPr>
            <p:ph type="dt" sz="half" idx="10"/>
          </p:nvPr>
        </p:nvSpPr>
        <p:spPr/>
        <p:txBody>
          <a:bodyPr/>
          <a:lstStyle/>
          <a:p>
            <a:fld id="{AC5E5956-43AD-4191-A86E-23D6FEDB4A27}" type="datetimeFigureOut">
              <a:rPr lang="fr-CA" smtClean="0"/>
              <a:t>2024-02-22</a:t>
            </a:fld>
            <a:endParaRPr lang="fr-CA"/>
          </a:p>
        </p:txBody>
      </p:sp>
      <p:sp>
        <p:nvSpPr>
          <p:cNvPr id="4" name="Espace réservé du pied de page 3">
            <a:extLst>
              <a:ext uri="{FF2B5EF4-FFF2-40B4-BE49-F238E27FC236}">
                <a16:creationId xmlns:a16="http://schemas.microsoft.com/office/drawing/2014/main" id="{156B6BBC-8B1F-8425-A99E-177B9F52C941}"/>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10873BA-B7F9-150E-F50E-0E5D0264F876}"/>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16" name="Espace réservé du texte 15">
            <a:extLst>
              <a:ext uri="{FF2B5EF4-FFF2-40B4-BE49-F238E27FC236}">
                <a16:creationId xmlns:a16="http://schemas.microsoft.com/office/drawing/2014/main" id="{4285034B-CF22-9BE2-8354-23294AEC4E55}"/>
              </a:ext>
            </a:extLst>
          </p:cNvPr>
          <p:cNvSpPr>
            <a:spLocks noGrp="1"/>
          </p:cNvSpPr>
          <p:nvPr>
            <p:ph type="body" sz="quarter" idx="13"/>
          </p:nvPr>
        </p:nvSpPr>
        <p:spPr>
          <a:xfrm>
            <a:off x="838200" y="1547813"/>
            <a:ext cx="10515600" cy="430371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73061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9" name="Image 8" descr="Une image contenant texte, capture d’écran, enveloppe, conception&#10;&#10;Description générée automatiquement">
            <a:extLst>
              <a:ext uri="{FF2B5EF4-FFF2-40B4-BE49-F238E27FC236}">
                <a16:creationId xmlns:a16="http://schemas.microsoft.com/office/drawing/2014/main" id="{7639B8A6-E1C4-3C5B-8AD6-746CAFCAA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C5B60DB-ED28-9AF4-0AA2-82325242B524}"/>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DA6154E4-18EE-2874-192C-6A1D7CA0E9E6}"/>
              </a:ext>
            </a:extLst>
          </p:cNvPr>
          <p:cNvSpPr>
            <a:spLocks noGrp="1"/>
          </p:cNvSpPr>
          <p:nvPr>
            <p:ph type="dt" sz="half" idx="10"/>
          </p:nvPr>
        </p:nvSpPr>
        <p:spPr/>
        <p:txBody>
          <a:bodyPr/>
          <a:lstStyle/>
          <a:p>
            <a:fld id="{AC5E5956-43AD-4191-A86E-23D6FEDB4A27}" type="datetimeFigureOut">
              <a:rPr lang="fr-CA" smtClean="0"/>
              <a:t>2024-02-22</a:t>
            </a:fld>
            <a:endParaRPr lang="fr-CA"/>
          </a:p>
        </p:txBody>
      </p:sp>
      <p:sp>
        <p:nvSpPr>
          <p:cNvPr id="4" name="Espace réservé du pied de page 3">
            <a:extLst>
              <a:ext uri="{FF2B5EF4-FFF2-40B4-BE49-F238E27FC236}">
                <a16:creationId xmlns:a16="http://schemas.microsoft.com/office/drawing/2014/main" id="{4504884D-E5AE-3658-1B2A-0F2DD176245C}"/>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CBB17155-0545-9B5E-925B-831705C833DC}"/>
              </a:ext>
            </a:extLst>
          </p:cNvPr>
          <p:cNvSpPr>
            <a:spLocks noGrp="1"/>
          </p:cNvSpPr>
          <p:nvPr>
            <p:ph type="sldNum" sz="quarter" idx="12"/>
          </p:nvPr>
        </p:nvSpPr>
        <p:spPr/>
        <p:txBody>
          <a:bodyPr/>
          <a:lstStyle/>
          <a:p>
            <a:fld id="{6FC23E00-6112-4193-A653-A3278C30EE9E}" type="slidenum">
              <a:rPr lang="fr-CA" smtClean="0"/>
              <a:t>‹N°›</a:t>
            </a:fld>
            <a:endParaRPr lang="fr-CA"/>
          </a:p>
        </p:txBody>
      </p:sp>
      <p:sp>
        <p:nvSpPr>
          <p:cNvPr id="10" name="Espace réservé du texte 9">
            <a:extLst>
              <a:ext uri="{FF2B5EF4-FFF2-40B4-BE49-F238E27FC236}">
                <a16:creationId xmlns:a16="http://schemas.microsoft.com/office/drawing/2014/main" id="{719E92A9-7BAF-0958-7A5E-DC558179A00A}"/>
              </a:ext>
            </a:extLst>
          </p:cNvPr>
          <p:cNvSpPr>
            <a:spLocks noGrp="1"/>
          </p:cNvSpPr>
          <p:nvPr>
            <p:ph type="body" sz="quarter" idx="13"/>
          </p:nvPr>
        </p:nvSpPr>
        <p:spPr>
          <a:xfrm>
            <a:off x="838200" y="1574800"/>
            <a:ext cx="10515600" cy="427355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Tree>
    <p:extLst>
      <p:ext uri="{BB962C8B-B14F-4D97-AF65-F5344CB8AC3E}">
        <p14:creationId xmlns:p14="http://schemas.microsoft.com/office/powerpoint/2010/main" val="1290611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2" descr="Une image contenant conception&#10;&#10;Description générée automatiquement avec une confiance faible">
            <a:extLst>
              <a:ext uri="{FF2B5EF4-FFF2-40B4-BE49-F238E27FC236}">
                <a16:creationId xmlns:a16="http://schemas.microsoft.com/office/drawing/2014/main" id="{52E4758D-BBE7-0C30-5620-83FAC70CB0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Espace réservé pour une image  8">
            <a:extLst>
              <a:ext uri="{FF2B5EF4-FFF2-40B4-BE49-F238E27FC236}">
                <a16:creationId xmlns:a16="http://schemas.microsoft.com/office/drawing/2014/main" id="{0DEC378C-987B-5920-5EBC-57B09761CA9B}"/>
              </a:ext>
            </a:extLst>
          </p:cNvPr>
          <p:cNvSpPr>
            <a:spLocks noGrp="1"/>
          </p:cNvSpPr>
          <p:nvPr>
            <p:ph type="pic" sz="quarter" idx="10" hasCustomPrompt="1"/>
          </p:nvPr>
        </p:nvSpPr>
        <p:spPr>
          <a:xfrm>
            <a:off x="468313" y="597705"/>
            <a:ext cx="11263312" cy="5076020"/>
          </a:xfrm>
        </p:spPr>
        <p:txBody>
          <a:bodyPr/>
          <a:lstStyle>
            <a:lvl1pPr marL="0" indent="0">
              <a:buNone/>
              <a:defRPr/>
            </a:lvl1pPr>
          </a:lstStyle>
          <a:p>
            <a:r>
              <a:rPr lang="fr-CA" dirty="0"/>
              <a:t>Vidéo, image, graphique, etc.</a:t>
            </a:r>
          </a:p>
        </p:txBody>
      </p:sp>
    </p:spTree>
    <p:extLst>
      <p:ext uri="{BB962C8B-B14F-4D97-AF65-F5344CB8AC3E}">
        <p14:creationId xmlns:p14="http://schemas.microsoft.com/office/powerpoint/2010/main" val="2079341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C7D6AA1-0079-C5A8-03F0-4BDB2AA48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Espace réservé pour une image  4">
            <a:extLst>
              <a:ext uri="{FF2B5EF4-FFF2-40B4-BE49-F238E27FC236}">
                <a16:creationId xmlns:a16="http://schemas.microsoft.com/office/drawing/2014/main" id="{0B0BB22F-2520-A0EB-B403-F60DE7E47C30}"/>
              </a:ext>
            </a:extLst>
          </p:cNvPr>
          <p:cNvSpPr>
            <a:spLocks noGrp="1"/>
          </p:cNvSpPr>
          <p:nvPr>
            <p:ph type="pic" sz="quarter" idx="10" hasCustomPrompt="1"/>
          </p:nvPr>
        </p:nvSpPr>
        <p:spPr>
          <a:xfrm>
            <a:off x="160338" y="147638"/>
            <a:ext cx="11904662" cy="6605587"/>
          </a:xfrm>
        </p:spPr>
        <p:txBody>
          <a:bodyPr/>
          <a:lstStyle>
            <a:lvl1pPr marL="0" indent="0">
              <a:buNone/>
              <a:defRPr/>
            </a:lvl1pPr>
          </a:lstStyle>
          <a:p>
            <a:r>
              <a:rPr lang="fr-CA" dirty="0"/>
              <a:t>Image pleine page</a:t>
            </a:r>
          </a:p>
        </p:txBody>
      </p:sp>
    </p:spTree>
    <p:extLst>
      <p:ext uri="{BB962C8B-B14F-4D97-AF65-F5344CB8AC3E}">
        <p14:creationId xmlns:p14="http://schemas.microsoft.com/office/powerpoint/2010/main" val="2234703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6" name="Image 5" descr="Une image contenant habits, personne, Visage humain, texte&#10;&#10;Description générée automatiquement">
            <a:extLst>
              <a:ext uri="{FF2B5EF4-FFF2-40B4-BE49-F238E27FC236}">
                <a16:creationId xmlns:a16="http://schemas.microsoft.com/office/drawing/2014/main" id="{F795D204-2449-7BCF-1539-D5F8CC9ACD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ous-titre 2">
            <a:extLst>
              <a:ext uri="{FF2B5EF4-FFF2-40B4-BE49-F238E27FC236}">
                <a16:creationId xmlns:a16="http://schemas.microsoft.com/office/drawing/2014/main" id="{7647C0B8-0B53-230D-2212-35E661DCCEF8}"/>
              </a:ext>
            </a:extLst>
          </p:cNvPr>
          <p:cNvSpPr>
            <a:spLocks noGrp="1"/>
          </p:cNvSpPr>
          <p:nvPr>
            <p:ph type="subTitle" idx="1" hasCustomPrompt="1"/>
          </p:nvPr>
        </p:nvSpPr>
        <p:spPr>
          <a:xfrm>
            <a:off x="490654" y="5325823"/>
            <a:ext cx="3684363" cy="1912434"/>
          </a:xfrm>
        </p:spPr>
        <p:txBody>
          <a:bodyPr>
            <a:normAutofit/>
          </a:bodyPr>
          <a:lstStyle>
            <a:lvl1pPr marL="0" indent="0" algn="l">
              <a:buNone/>
              <a:defRPr sz="2800">
                <a:solidFill>
                  <a:srgbClr val="FDE7D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Titre de l’activité </a:t>
            </a:r>
            <a:br>
              <a:rPr lang="fr-FR" dirty="0"/>
            </a:br>
            <a:r>
              <a:rPr lang="fr-FR" dirty="0"/>
              <a:t>et date en dessous</a:t>
            </a:r>
            <a:endParaRPr lang="fr-CA" dirty="0"/>
          </a:p>
        </p:txBody>
      </p:sp>
    </p:spTree>
    <p:extLst>
      <p:ext uri="{BB962C8B-B14F-4D97-AF65-F5344CB8AC3E}">
        <p14:creationId xmlns:p14="http://schemas.microsoft.com/office/powerpoint/2010/main" val="1213422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Une image contenant capture d’écran, texte, Graphique, graphisme&#10;&#10;Description générée automatiquement">
            <a:extLst>
              <a:ext uri="{FF2B5EF4-FFF2-40B4-BE49-F238E27FC236}">
                <a16:creationId xmlns:a16="http://schemas.microsoft.com/office/drawing/2014/main" id="{9BFE078B-76C0-A53D-C06F-AB01877289C3}"/>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u titre 1">
            <a:extLst>
              <a:ext uri="{FF2B5EF4-FFF2-40B4-BE49-F238E27FC236}">
                <a16:creationId xmlns:a16="http://schemas.microsoft.com/office/drawing/2014/main" id="{45A86551-A46C-BD4B-9410-72A6D0F84E31}"/>
              </a:ext>
            </a:extLst>
          </p:cNvPr>
          <p:cNvSpPr>
            <a:spLocks noGrp="1"/>
          </p:cNvSpPr>
          <p:nvPr>
            <p:ph type="title"/>
          </p:nvPr>
        </p:nvSpPr>
        <p:spPr>
          <a:xfrm>
            <a:off x="2386360" y="136525"/>
            <a:ext cx="8967439" cy="1344357"/>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a:extLst>
              <a:ext uri="{FF2B5EF4-FFF2-40B4-BE49-F238E27FC236}">
                <a16:creationId xmlns:a16="http://schemas.microsoft.com/office/drawing/2014/main" id="{DAC0DE8D-DBC8-E3E2-2165-9DF0BCC281CF}"/>
              </a:ext>
            </a:extLst>
          </p:cNvPr>
          <p:cNvSpPr>
            <a:spLocks noGrp="1"/>
          </p:cNvSpPr>
          <p:nvPr>
            <p:ph type="body" idx="1"/>
          </p:nvPr>
        </p:nvSpPr>
        <p:spPr>
          <a:xfrm>
            <a:off x="838200" y="1617407"/>
            <a:ext cx="10515600" cy="4559556"/>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endParaRPr lang="fr-CA" dirty="0"/>
          </a:p>
        </p:txBody>
      </p:sp>
      <p:sp>
        <p:nvSpPr>
          <p:cNvPr id="4" name="Espace réservé de la date 3">
            <a:extLst>
              <a:ext uri="{FF2B5EF4-FFF2-40B4-BE49-F238E27FC236}">
                <a16:creationId xmlns:a16="http://schemas.microsoft.com/office/drawing/2014/main" id="{F8CA0412-7BB5-AE69-C46E-DFAC96A37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5956-43AD-4191-A86E-23D6FEDB4A27}" type="datetimeFigureOut">
              <a:rPr lang="fr-CA" smtClean="0"/>
              <a:t>2024-02-22</a:t>
            </a:fld>
            <a:endParaRPr lang="fr-CA"/>
          </a:p>
        </p:txBody>
      </p:sp>
      <p:sp>
        <p:nvSpPr>
          <p:cNvPr id="5" name="Espace réservé du pied de page 4">
            <a:extLst>
              <a:ext uri="{FF2B5EF4-FFF2-40B4-BE49-F238E27FC236}">
                <a16:creationId xmlns:a16="http://schemas.microsoft.com/office/drawing/2014/main" id="{7DF238FE-C691-41DF-F4BE-C8DDECF130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5B2417C2-5137-9A8B-13BA-C0A59A5A5D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23E00-6112-4193-A653-A3278C30EE9E}" type="slidenum">
              <a:rPr lang="fr-CA" smtClean="0"/>
              <a:t>‹N°›</a:t>
            </a:fld>
            <a:endParaRPr lang="fr-CA"/>
          </a:p>
        </p:txBody>
      </p:sp>
    </p:spTree>
    <p:extLst>
      <p:ext uri="{BB962C8B-B14F-4D97-AF65-F5344CB8AC3E}">
        <p14:creationId xmlns:p14="http://schemas.microsoft.com/office/powerpoint/2010/main" val="30225472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0000"/>
        </a:lnSpc>
        <a:spcBef>
          <a:spcPct val="0"/>
        </a:spcBef>
        <a:buNone/>
        <a:defRPr sz="4000" kern="1200">
          <a:solidFill>
            <a:srgbClr val="223251"/>
          </a:solidFill>
          <a:latin typeface="Inter SemiBold" panose="02000503000000020004" pitchFamily="2" charset="0"/>
          <a:ea typeface="Inter SemiBold" panose="02000503000000020004" pitchFamily="2" charset="0"/>
          <a:cs typeface="+mj-cs"/>
        </a:defRPr>
      </a:lvl1pPr>
    </p:titleStyle>
    <p:bodyStyle>
      <a:lvl1pPr marL="457200" indent="-457200" algn="l" defTabSz="914400" rtl="0" eaLnBrk="1" latinLnBrk="0" hangingPunct="1">
        <a:lnSpc>
          <a:spcPct val="90000"/>
        </a:lnSpc>
        <a:spcBef>
          <a:spcPts val="1000"/>
        </a:spcBef>
        <a:buFontTx/>
        <a:buBlip>
          <a:blip r:embed="rId11"/>
        </a:buBlip>
        <a:defRPr sz="2800" kern="1200">
          <a:solidFill>
            <a:srgbClr val="223251"/>
          </a:solidFill>
          <a:latin typeface="Inter Medium" panose="02000503000000020004" pitchFamily="2" charset="0"/>
          <a:ea typeface="Inter Medium" panose="02000503000000020004" pitchFamily="2" charset="0"/>
          <a:cs typeface="+mn-cs"/>
        </a:defRPr>
      </a:lvl1pPr>
      <a:lvl2pPr marL="914400" indent="-457200" algn="l" defTabSz="914400" rtl="0" eaLnBrk="1" latinLnBrk="0" hangingPunct="1">
        <a:lnSpc>
          <a:spcPct val="90000"/>
        </a:lnSpc>
        <a:spcBef>
          <a:spcPts val="500"/>
        </a:spcBef>
        <a:buFontTx/>
        <a:buBlip>
          <a:blip r:embed="rId12"/>
        </a:buBlip>
        <a:defRPr sz="2800" kern="1200">
          <a:solidFill>
            <a:srgbClr val="223251"/>
          </a:solidFill>
          <a:latin typeface="Inter Medium" panose="02000503000000020004" pitchFamily="2" charset="0"/>
          <a:ea typeface="Inter Medium" panose="02000503000000020004"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223251"/>
          </a:solidFill>
          <a:latin typeface="Inter Medium" panose="02000503000000020004" pitchFamily="2" charset="0"/>
          <a:ea typeface="Inter Medium" panose="02000503000000020004"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rgbClr val="223251"/>
          </a:solidFill>
          <a:latin typeface="Inter Medium" panose="02000503000000020004" pitchFamily="2" charset="0"/>
          <a:ea typeface="Inter Medium" panose="02000503000000020004"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rgbClr val="223251"/>
          </a:solidFill>
          <a:latin typeface="Inter Medium" panose="02000503000000020004" pitchFamily="2" charset="0"/>
          <a:ea typeface="Inter Medium" panose="02000503000000020004"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customXml" Target="../ink/ink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7.png"/><Relationship Id="rId11" Type="http://schemas.openxmlformats.org/officeDocument/2006/relationships/image" Target="../media/image18.png"/><Relationship Id="rId5" Type="http://schemas.openxmlformats.org/officeDocument/2006/relationships/slideLayout" Target="../slideLayouts/slideLayout2.xml"/><Relationship Id="rId10" Type="http://schemas.openxmlformats.org/officeDocument/2006/relationships/customXml" Target="../ink/ink2.xml"/><Relationship Id="rId4" Type="http://schemas.openxmlformats.org/officeDocument/2006/relationships/tags" Target="../tags/tag18.xml"/><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0.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customXml" Target="../ink/ink4.xml"/><Relationship Id="rId5" Type="http://schemas.openxmlformats.org/officeDocument/2006/relationships/image" Target="cid:03FCA300-04D4-4443-A4F9-C748473C5AE6" TargetMode="Externa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aZGA1K6X4x4&amp;ab_channel=VotrePharmacien" TargetMode="External"/><Relationship Id="rId2" Type="http://schemas.openxmlformats.org/officeDocument/2006/relationships/slideLayout" Target="../slideLayouts/slideLayout2.xml"/><Relationship Id="rId1" Type="http://schemas.openxmlformats.org/officeDocument/2006/relationships/video" Target="https://www.youtube.com/embed/aZGA1K6X4x4?feature=oembed" TargetMode="Externa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3" Type="http://schemas.openxmlformats.org/officeDocument/2006/relationships/video" Target="https://www.youtube.com/embed/h3fZN1Eeacc?feature=oembed" TargetMode="Externa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16.jpe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a:extLst>
              <a:ext uri="{FF2B5EF4-FFF2-40B4-BE49-F238E27FC236}">
                <a16:creationId xmlns:a16="http://schemas.microsoft.com/office/drawing/2014/main" id="{23734BA6-0AD4-2448-7E05-C826A0C65F29}"/>
              </a:ext>
            </a:extLst>
          </p:cNvPr>
          <p:cNvSpPr>
            <a:spLocks noGrp="1"/>
          </p:cNvSpPr>
          <p:nvPr>
            <p:ph type="subTitle" idx="1"/>
            <p:custDataLst>
              <p:tags r:id="rId1"/>
            </p:custDataLst>
          </p:nvPr>
        </p:nvSpPr>
        <p:spPr>
          <a:xfrm>
            <a:off x="520483" y="5177511"/>
            <a:ext cx="3981032" cy="1912434"/>
          </a:xfrm>
        </p:spPr>
        <p:txBody>
          <a:bodyPr/>
          <a:lstStyle/>
          <a:p>
            <a:r>
              <a:rPr lang="fr-CA" dirty="0"/>
              <a:t>20 février 2024</a:t>
            </a:r>
          </a:p>
        </p:txBody>
      </p:sp>
      <p:sp>
        <p:nvSpPr>
          <p:cNvPr id="3" name="Titre 2">
            <a:extLst>
              <a:ext uri="{FF2B5EF4-FFF2-40B4-BE49-F238E27FC236}">
                <a16:creationId xmlns:a16="http://schemas.microsoft.com/office/drawing/2014/main" id="{6BB0830F-7A41-4CB3-3801-174FA5118C20}"/>
              </a:ext>
            </a:extLst>
          </p:cNvPr>
          <p:cNvSpPr>
            <a:spLocks noGrp="1"/>
          </p:cNvSpPr>
          <p:nvPr>
            <p:ph type="title"/>
            <p:custDataLst>
              <p:tags r:id="rId2"/>
            </p:custDataLst>
          </p:nvPr>
        </p:nvSpPr>
        <p:spPr/>
        <p:txBody>
          <a:bodyPr>
            <a:normAutofit fontScale="90000"/>
          </a:bodyPr>
          <a:lstStyle/>
          <a:p>
            <a:r>
              <a:rPr lang="fr-CA" dirty="0"/>
              <a:t>Formation des responsables régionaux en assurances</a:t>
            </a:r>
          </a:p>
        </p:txBody>
      </p:sp>
    </p:spTree>
    <p:extLst>
      <p:ext uri="{BB962C8B-B14F-4D97-AF65-F5344CB8AC3E}">
        <p14:creationId xmlns:p14="http://schemas.microsoft.com/office/powerpoint/2010/main" val="1767793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65F9E3-FDA6-9E77-267A-0931129558F0}"/>
              </a:ext>
            </a:extLst>
          </p:cNvPr>
          <p:cNvSpPr>
            <a:spLocks noGrp="1"/>
          </p:cNvSpPr>
          <p:nvPr>
            <p:ph type="title"/>
            <p:custDataLst>
              <p:tags r:id="rId1"/>
            </p:custDataLst>
          </p:nvPr>
        </p:nvSpPr>
        <p:spPr>
          <a:xfrm>
            <a:off x="1853925" y="333245"/>
            <a:ext cx="8967439" cy="1344357"/>
          </a:xfrm>
        </p:spPr>
        <p:txBody>
          <a:bodyPr/>
          <a:lstStyle/>
          <a:p>
            <a:pPr algn="ctr"/>
            <a:r>
              <a:rPr lang="fr-CA" b="1" dirty="0"/>
              <a:t>Aide-mémoires en cas de décès</a:t>
            </a:r>
          </a:p>
        </p:txBody>
      </p:sp>
      <p:sp>
        <p:nvSpPr>
          <p:cNvPr id="3" name="Espace réservé du texte 2">
            <a:extLst>
              <a:ext uri="{FF2B5EF4-FFF2-40B4-BE49-F238E27FC236}">
                <a16:creationId xmlns:a16="http://schemas.microsoft.com/office/drawing/2014/main" id="{AA59E725-D03C-462A-D568-C9E7EA65B106}"/>
              </a:ext>
            </a:extLst>
          </p:cNvPr>
          <p:cNvSpPr>
            <a:spLocks noGrp="1"/>
          </p:cNvSpPr>
          <p:nvPr>
            <p:ph idx="1"/>
            <p:custDataLst>
              <p:tags r:id="rId2"/>
            </p:custDataLst>
          </p:nvPr>
        </p:nvSpPr>
        <p:spPr/>
        <p:txBody>
          <a:bodyPr/>
          <a:lstStyle/>
          <a:p>
            <a:r>
              <a:rPr lang="fr-CA" dirty="0"/>
              <a:t>Les documents aide-mémoires ont été mis à jour</a:t>
            </a:r>
          </a:p>
          <a:p>
            <a:r>
              <a:rPr lang="fr-CA" dirty="0"/>
              <a:t>Disponibles sur le site internet de l’AREQ/ASSUREQ/Documentation</a:t>
            </a:r>
          </a:p>
          <a:p>
            <a:pPr marL="0" indent="0">
              <a:buNone/>
            </a:pPr>
            <a:endParaRPr lang="fr-CA" dirty="0"/>
          </a:p>
          <a:p>
            <a:endParaRPr lang="fr-CA" dirty="0"/>
          </a:p>
        </p:txBody>
      </p:sp>
      <p:pic>
        <p:nvPicPr>
          <p:cNvPr id="5" name="Image 4">
            <a:extLst>
              <a:ext uri="{FF2B5EF4-FFF2-40B4-BE49-F238E27FC236}">
                <a16:creationId xmlns:a16="http://schemas.microsoft.com/office/drawing/2014/main" id="{714570F6-83A6-E20F-4CB4-18502D4318D5}"/>
              </a:ext>
            </a:extLst>
          </p:cNvPr>
          <p:cNvPicPr>
            <a:picLocks noChangeAspect="1"/>
          </p:cNvPicPr>
          <p:nvPr>
            <p:custDataLst>
              <p:tags r:id="rId3"/>
            </p:custDataLst>
          </p:nvPr>
        </p:nvPicPr>
        <p:blipFill>
          <a:blip r:embed="rId6"/>
          <a:stretch>
            <a:fillRect/>
          </a:stretch>
        </p:blipFill>
        <p:spPr>
          <a:xfrm>
            <a:off x="1955350" y="3144972"/>
            <a:ext cx="8056880" cy="2174160"/>
          </a:xfrm>
          <a:prstGeom prst="rect">
            <a:avLst/>
          </a:prstGeom>
        </p:spPr>
      </p:pic>
      <mc:AlternateContent xmlns:mc="http://schemas.openxmlformats.org/markup-compatibility/2006" xmlns:p14="http://schemas.microsoft.com/office/powerpoint/2010/main">
        <mc:Choice Requires="p14">
          <p:contentPart p14:bwMode="auto" r:id="rId7">
            <p14:nvContentPartPr>
              <p14:cNvPr id="8" name="Encre 7">
                <a:extLst>
                  <a:ext uri="{FF2B5EF4-FFF2-40B4-BE49-F238E27FC236}">
                    <a16:creationId xmlns:a16="http://schemas.microsoft.com/office/drawing/2014/main" id="{CC4DAD77-DAD1-20C7-FC4D-1D933DEB6EA9}"/>
                  </a:ext>
                </a:extLst>
              </p14:cNvPr>
              <p14:cNvContentPartPr/>
              <p14:nvPr>
                <p:custDataLst>
                  <p:tags r:id="rId4"/>
                </p:custDataLst>
              </p14:nvPr>
            </p14:nvContentPartPr>
            <p14:xfrm>
              <a:off x="13217880" y="1391360"/>
              <a:ext cx="360" cy="360"/>
            </p14:xfrm>
          </p:contentPart>
        </mc:Choice>
        <mc:Fallback xmlns="">
          <p:pic>
            <p:nvPicPr>
              <p:cNvPr id="8" name="Encre 7">
                <a:extLst>
                  <a:ext uri="{FF2B5EF4-FFF2-40B4-BE49-F238E27FC236}">
                    <a16:creationId xmlns:a16="http://schemas.microsoft.com/office/drawing/2014/main" id="{CC4DAD77-DAD1-20C7-FC4D-1D933DEB6EA9}"/>
                  </a:ext>
                </a:extLst>
              </p:cNvPr>
              <p:cNvPicPr/>
              <p:nvPr/>
            </p:nvPicPr>
            <p:blipFill>
              <a:blip r:embed="rId9"/>
              <a:stretch>
                <a:fillRect/>
              </a:stretch>
            </p:blipFill>
            <p:spPr>
              <a:xfrm>
                <a:off x="13163880" y="128372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Encre 5">
                <a:extLst>
                  <a:ext uri="{FF2B5EF4-FFF2-40B4-BE49-F238E27FC236}">
                    <a16:creationId xmlns:a16="http://schemas.microsoft.com/office/drawing/2014/main" id="{1C16B947-F9DE-08E0-9E1A-0F7DD5B523FD}"/>
                  </a:ext>
                </a:extLst>
              </p14:cNvPr>
              <p14:cNvContentPartPr/>
              <p14:nvPr/>
            </p14:nvContentPartPr>
            <p14:xfrm>
              <a:off x="6124754" y="4241216"/>
              <a:ext cx="1301400" cy="982080"/>
            </p14:xfrm>
          </p:contentPart>
        </mc:Choice>
        <mc:Fallback xmlns="">
          <p:pic>
            <p:nvPicPr>
              <p:cNvPr id="6" name="Encre 5">
                <a:extLst>
                  <a:ext uri="{FF2B5EF4-FFF2-40B4-BE49-F238E27FC236}">
                    <a16:creationId xmlns:a16="http://schemas.microsoft.com/office/drawing/2014/main" id="{1C16B947-F9DE-08E0-9E1A-0F7DD5B523FD}"/>
                  </a:ext>
                </a:extLst>
              </p:cNvPr>
              <p:cNvPicPr/>
              <p:nvPr/>
            </p:nvPicPr>
            <p:blipFill>
              <a:blip r:embed="rId11"/>
              <a:stretch>
                <a:fillRect/>
              </a:stretch>
            </p:blipFill>
            <p:spPr>
              <a:xfrm>
                <a:off x="6071114" y="4133216"/>
                <a:ext cx="1409040" cy="1197720"/>
              </a:xfrm>
              <a:prstGeom prst="rect">
                <a:avLst/>
              </a:prstGeom>
            </p:spPr>
          </p:pic>
        </mc:Fallback>
      </mc:AlternateContent>
    </p:spTree>
    <p:extLst>
      <p:ext uri="{BB962C8B-B14F-4D97-AF65-F5344CB8AC3E}">
        <p14:creationId xmlns:p14="http://schemas.microsoft.com/office/powerpoint/2010/main" val="1284042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Visage humain, capture d’écran, médias&#10;&#10;Description générée automatiquement">
            <a:extLst>
              <a:ext uri="{FF2B5EF4-FFF2-40B4-BE49-F238E27FC236}">
                <a16:creationId xmlns:a16="http://schemas.microsoft.com/office/drawing/2014/main" id="{953A0E8B-6B2E-9D86-7D7A-27717B5E75ED}"/>
              </a:ext>
            </a:extLst>
          </p:cNvPr>
          <p:cNvPicPr>
            <a:picLocks noChangeAspect="1"/>
          </p:cNvPicPr>
          <p:nvPr>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48000" y="1253489"/>
            <a:ext cx="6096000" cy="416140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Encre 1">
                <a:extLst>
                  <a:ext uri="{FF2B5EF4-FFF2-40B4-BE49-F238E27FC236}">
                    <a16:creationId xmlns:a16="http://schemas.microsoft.com/office/drawing/2014/main" id="{707B0E72-73FC-E885-B0EF-688097E5F8BF}"/>
                  </a:ext>
                </a:extLst>
              </p14:cNvPr>
              <p14:cNvContentPartPr/>
              <p14:nvPr/>
            </p14:nvContentPartPr>
            <p14:xfrm>
              <a:off x="4562354" y="3392696"/>
              <a:ext cx="2343240" cy="629640"/>
            </p14:xfrm>
          </p:contentPart>
        </mc:Choice>
        <mc:Fallback xmlns="">
          <p:pic>
            <p:nvPicPr>
              <p:cNvPr id="2" name="Encre 1">
                <a:extLst>
                  <a:ext uri="{FF2B5EF4-FFF2-40B4-BE49-F238E27FC236}">
                    <a16:creationId xmlns:a16="http://schemas.microsoft.com/office/drawing/2014/main" id="{707B0E72-73FC-E885-B0EF-688097E5F8BF}"/>
                  </a:ext>
                </a:extLst>
              </p:cNvPr>
              <p:cNvPicPr/>
              <p:nvPr/>
            </p:nvPicPr>
            <p:blipFill>
              <a:blip r:embed="rId5"/>
              <a:stretch>
                <a:fillRect/>
              </a:stretch>
            </p:blipFill>
            <p:spPr>
              <a:xfrm>
                <a:off x="4508714" y="3285056"/>
                <a:ext cx="2450880" cy="845280"/>
              </a:xfrm>
              <a:prstGeom prst="rect">
                <a:avLst/>
              </a:prstGeom>
            </p:spPr>
          </p:pic>
        </mc:Fallback>
      </mc:AlternateContent>
    </p:spTree>
    <p:extLst>
      <p:ext uri="{BB962C8B-B14F-4D97-AF65-F5344CB8AC3E}">
        <p14:creationId xmlns:p14="http://schemas.microsoft.com/office/powerpoint/2010/main" val="813323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D727872-4D99-E4BB-6CF0-126FCAA1D66D}"/>
              </a:ext>
            </a:extLst>
          </p:cNvPr>
          <p:cNvSpPr>
            <a:spLocks noChangeArrowheads="1"/>
          </p:cNvSpPr>
          <p:nvPr>
            <p:custDataLst>
              <p:tags r:id="rId1"/>
            </p:custDataLst>
          </p:nvPr>
        </p:nvSpPr>
        <p:spPr bwMode="auto">
          <a:xfrm>
            <a:off x="2808515" y="17090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CA" altLang="fr-FR" sz="1100" b="0" i="0" u="none" strike="noStrike" cap="none" normalizeH="0" baseline="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br>
            <a:endParaRPr kumimoji="0" lang="fr-CA" altLang="fr-FR" sz="1800" b="0" i="0" u="none" strike="noStrike" cap="none" normalizeH="0" baseline="0">
              <a:ln>
                <a:noFill/>
              </a:ln>
              <a:solidFill>
                <a:schemeClr val="tx1"/>
              </a:solidFill>
              <a:effectLst/>
              <a:latin typeface="Arial" panose="020B0604020202020204" pitchFamily="34" charset="0"/>
            </a:endParaRPr>
          </a:p>
        </p:txBody>
      </p:sp>
      <p:pic>
        <p:nvPicPr>
          <p:cNvPr id="1025" name="03FCA300-04D4-4443-A4F9-C748473C5AE6" descr="IMG_1780.jpg">
            <a:extLst>
              <a:ext uri="{FF2B5EF4-FFF2-40B4-BE49-F238E27FC236}">
                <a16:creationId xmlns:a16="http://schemas.microsoft.com/office/drawing/2014/main" id="{4C09ABEE-D359-CBD9-162D-A47E449AA29F}"/>
              </a:ext>
            </a:extLst>
          </p:cNvPr>
          <p:cNvPicPr>
            <a:picLocks noChangeAspect="1" noChangeArrowheads="1"/>
          </p:cNvPicPr>
          <p:nvPr>
            <p:custDataLst>
              <p:tags r:id="rId2"/>
            </p:custDataLst>
          </p:nvPr>
        </p:nvPicPr>
        <p:blipFill>
          <a:blip r:embed="rId4" r:link="rId5">
            <a:extLst>
              <a:ext uri="{28A0092B-C50C-407E-A947-70E740481C1C}">
                <a14:useLocalDpi xmlns:a14="http://schemas.microsoft.com/office/drawing/2010/main" val="0"/>
              </a:ext>
            </a:extLst>
          </a:blip>
          <a:srcRect/>
          <a:stretch>
            <a:fillRect/>
          </a:stretch>
        </p:blipFill>
        <p:spPr bwMode="auto">
          <a:xfrm>
            <a:off x="2819263" y="1037725"/>
            <a:ext cx="6096000" cy="4572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3" name="Encre 2">
                <a:extLst>
                  <a:ext uri="{FF2B5EF4-FFF2-40B4-BE49-F238E27FC236}">
                    <a16:creationId xmlns:a16="http://schemas.microsoft.com/office/drawing/2014/main" id="{3A133030-F7FB-5FEC-CEAE-7E1D2F362CB9}"/>
                  </a:ext>
                </a:extLst>
              </p14:cNvPr>
              <p14:cNvContentPartPr/>
              <p14:nvPr/>
            </p14:nvContentPartPr>
            <p14:xfrm>
              <a:off x="2609714" y="3381536"/>
              <a:ext cx="6833160" cy="1841760"/>
            </p14:xfrm>
          </p:contentPart>
        </mc:Choice>
        <mc:Fallback xmlns="">
          <p:pic>
            <p:nvPicPr>
              <p:cNvPr id="3" name="Encre 2">
                <a:extLst>
                  <a:ext uri="{FF2B5EF4-FFF2-40B4-BE49-F238E27FC236}">
                    <a16:creationId xmlns:a16="http://schemas.microsoft.com/office/drawing/2014/main" id="{3A133030-F7FB-5FEC-CEAE-7E1D2F362CB9}"/>
                  </a:ext>
                </a:extLst>
              </p:cNvPr>
              <p:cNvPicPr/>
              <p:nvPr/>
            </p:nvPicPr>
            <p:blipFill>
              <a:blip r:embed="rId7"/>
              <a:stretch>
                <a:fillRect/>
              </a:stretch>
            </p:blipFill>
            <p:spPr>
              <a:xfrm>
                <a:off x="2555714" y="3273896"/>
                <a:ext cx="6940800" cy="2057400"/>
              </a:xfrm>
              <a:prstGeom prst="rect">
                <a:avLst/>
              </a:prstGeom>
            </p:spPr>
          </p:pic>
        </mc:Fallback>
      </mc:AlternateContent>
    </p:spTree>
    <p:extLst>
      <p:ext uri="{BB962C8B-B14F-4D97-AF65-F5344CB8AC3E}">
        <p14:creationId xmlns:p14="http://schemas.microsoft.com/office/powerpoint/2010/main" val="1702895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20DCFD-431E-D07B-34B5-D1A18F5D7D87}"/>
              </a:ext>
            </a:extLst>
          </p:cNvPr>
          <p:cNvSpPr>
            <a:spLocks noGrp="1"/>
          </p:cNvSpPr>
          <p:nvPr>
            <p:ph type="title"/>
            <p:custDataLst>
              <p:tags r:id="rId1"/>
            </p:custDataLst>
          </p:nvPr>
        </p:nvSpPr>
        <p:spPr>
          <a:xfrm>
            <a:off x="1934948" y="228670"/>
            <a:ext cx="8967439" cy="1344357"/>
          </a:xfrm>
        </p:spPr>
        <p:txBody>
          <a:bodyPr/>
          <a:lstStyle/>
          <a:p>
            <a:pPr algn="ctr"/>
            <a:r>
              <a:rPr lang="fr-CA" b="1" dirty="0"/>
              <a:t>Formulaires de réclamation papier</a:t>
            </a:r>
          </a:p>
        </p:txBody>
      </p:sp>
      <p:sp>
        <p:nvSpPr>
          <p:cNvPr id="3" name="Espace réservé du texte 2">
            <a:extLst>
              <a:ext uri="{FF2B5EF4-FFF2-40B4-BE49-F238E27FC236}">
                <a16:creationId xmlns:a16="http://schemas.microsoft.com/office/drawing/2014/main" id="{7F9A42AB-8AD5-3271-539A-5DDECBC9FA94}"/>
              </a:ext>
            </a:extLst>
          </p:cNvPr>
          <p:cNvSpPr>
            <a:spLocks noGrp="1"/>
          </p:cNvSpPr>
          <p:nvPr>
            <p:ph idx="1"/>
            <p:custDataLst>
              <p:tags r:id="rId2"/>
            </p:custDataLst>
          </p:nvPr>
        </p:nvSpPr>
        <p:spPr/>
        <p:txBody>
          <a:bodyPr>
            <a:normAutofit lnSpcReduction="10000"/>
          </a:bodyPr>
          <a:lstStyle/>
          <a:p>
            <a:pPr marL="0" indent="0">
              <a:buNone/>
            </a:pPr>
            <a:r>
              <a:rPr lang="fr-CA" dirty="0"/>
              <a:t>Une copie du formulaire de réclamation vierge n’est dorénavant plus envoyée par Beneva aux membres assurés qui réclament par la poste</a:t>
            </a:r>
          </a:p>
          <a:p>
            <a:pPr marL="0" indent="0">
              <a:buNone/>
            </a:pPr>
            <a:endParaRPr lang="fr-CA" dirty="0"/>
          </a:p>
          <a:p>
            <a:pPr marL="0" indent="0">
              <a:buNone/>
            </a:pPr>
            <a:r>
              <a:rPr lang="fr-CA" dirty="0"/>
              <a:t>Or, </a:t>
            </a:r>
            <a:r>
              <a:rPr lang="fr-CA" dirty="0" err="1"/>
              <a:t>Beneva</a:t>
            </a:r>
            <a:r>
              <a:rPr lang="fr-CA" dirty="0"/>
              <a:t> n’exige plus le formulaire pour les réclamations. Il suffit d’envoyer la facture des frais que l’on souhaite réclamer, accompagnée d’une feuille indiquant les informations suivantes: </a:t>
            </a:r>
          </a:p>
          <a:p>
            <a:pPr lvl="1">
              <a:buFont typeface="Wingdings" panose="05000000000000000000" pitchFamily="2" charset="2"/>
              <a:buChar char="ü"/>
            </a:pPr>
            <a:r>
              <a:rPr lang="fr-CA" dirty="0"/>
              <a:t>Son nom</a:t>
            </a:r>
          </a:p>
          <a:p>
            <a:pPr lvl="1">
              <a:buFont typeface="Wingdings" panose="05000000000000000000" pitchFamily="2" charset="2"/>
              <a:buChar char="ü"/>
            </a:pPr>
            <a:r>
              <a:rPr lang="fr-CA" dirty="0"/>
              <a:t>Son adresse </a:t>
            </a:r>
          </a:p>
          <a:p>
            <a:pPr lvl="1">
              <a:buFont typeface="Wingdings" panose="05000000000000000000" pitchFamily="2" charset="2"/>
              <a:buChar char="ü"/>
            </a:pPr>
            <a:r>
              <a:rPr lang="fr-CA" dirty="0"/>
              <a:t>Son no de certificat d’assurance</a:t>
            </a:r>
          </a:p>
          <a:p>
            <a:pPr>
              <a:buFont typeface="Wingdings" panose="05000000000000000000" pitchFamily="2" charset="2"/>
              <a:buChar char="ü"/>
            </a:pPr>
            <a:endParaRPr lang="fr-CA" dirty="0"/>
          </a:p>
          <a:p>
            <a:pPr marL="0" indent="0">
              <a:buNone/>
            </a:pPr>
            <a:endParaRPr lang="fr-CA" dirty="0"/>
          </a:p>
          <a:p>
            <a:pPr marL="0" indent="0">
              <a:buNone/>
            </a:pPr>
            <a:endParaRPr lang="fr-CA" dirty="0"/>
          </a:p>
          <a:p>
            <a:pPr marL="0" indent="0">
              <a:buNone/>
            </a:pPr>
            <a:endParaRPr lang="fr-CA" dirty="0"/>
          </a:p>
        </p:txBody>
      </p:sp>
    </p:spTree>
    <p:extLst>
      <p:ext uri="{BB962C8B-B14F-4D97-AF65-F5344CB8AC3E}">
        <p14:creationId xmlns:p14="http://schemas.microsoft.com/office/powerpoint/2010/main" val="3463101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858DBF-B96C-28CA-1EFF-325AB79511E3}"/>
              </a:ext>
            </a:extLst>
          </p:cNvPr>
          <p:cNvSpPr>
            <a:spLocks noGrp="1"/>
          </p:cNvSpPr>
          <p:nvPr>
            <p:ph type="title"/>
          </p:nvPr>
        </p:nvSpPr>
        <p:spPr/>
        <p:txBody>
          <a:bodyPr/>
          <a:lstStyle/>
          <a:p>
            <a:r>
              <a:rPr lang="fr-CA" b="1" dirty="0"/>
              <a:t>Formulaires de réclamation papier</a:t>
            </a:r>
            <a:endParaRPr lang="fr-CA" dirty="0"/>
          </a:p>
        </p:txBody>
      </p:sp>
      <p:sp>
        <p:nvSpPr>
          <p:cNvPr id="3" name="Espace réservé du contenu 2">
            <a:extLst>
              <a:ext uri="{FF2B5EF4-FFF2-40B4-BE49-F238E27FC236}">
                <a16:creationId xmlns:a16="http://schemas.microsoft.com/office/drawing/2014/main" id="{DDFA57D0-0B2D-94FD-6A24-F2271A15AA6A}"/>
              </a:ext>
            </a:extLst>
          </p:cNvPr>
          <p:cNvSpPr>
            <a:spLocks noGrp="1"/>
          </p:cNvSpPr>
          <p:nvPr>
            <p:ph idx="1"/>
          </p:nvPr>
        </p:nvSpPr>
        <p:spPr>
          <a:xfrm>
            <a:off x="838200" y="1806766"/>
            <a:ext cx="10515600" cy="4370197"/>
          </a:xfrm>
        </p:spPr>
        <p:txBody>
          <a:bodyPr/>
          <a:lstStyle/>
          <a:p>
            <a:pPr marL="0" indent="0">
              <a:buNone/>
            </a:pPr>
            <a:r>
              <a:rPr lang="fr-CA" dirty="0"/>
              <a:t>Sinon, comment trouver un formulaire de réclamation si on n’est pas inscrit à l’Espace client?</a:t>
            </a:r>
          </a:p>
          <a:p>
            <a:pPr marL="0" indent="0">
              <a:buNone/>
            </a:pPr>
            <a:endParaRPr lang="fr-CA" dirty="0"/>
          </a:p>
          <a:p>
            <a:pPr>
              <a:buFont typeface="Wingdings" panose="05000000000000000000" pitchFamily="2" charset="2"/>
              <a:buChar char="ü"/>
            </a:pPr>
            <a:r>
              <a:rPr lang="fr-CA" dirty="0"/>
              <a:t>Site internet de </a:t>
            </a:r>
            <a:r>
              <a:rPr lang="fr-CA" dirty="0" err="1"/>
              <a:t>Beneva</a:t>
            </a:r>
            <a:r>
              <a:rPr lang="fr-CA" dirty="0"/>
              <a:t>/Trouver un formulaire/Assurance collective/Trouver le bon formulaire</a:t>
            </a:r>
          </a:p>
          <a:p>
            <a:pPr marL="0" indent="0">
              <a:buNone/>
            </a:pPr>
            <a:r>
              <a:rPr lang="fr-CA" dirty="0"/>
              <a:t>Ou</a:t>
            </a:r>
          </a:p>
          <a:p>
            <a:pPr>
              <a:buFont typeface="Wingdings" panose="05000000000000000000" pitchFamily="2" charset="2"/>
              <a:buChar char="ü"/>
            </a:pPr>
            <a:r>
              <a:rPr lang="fr-CA" dirty="0"/>
              <a:t>Utiliser la loupe en tapant « trouver formulaires »</a:t>
            </a:r>
          </a:p>
          <a:p>
            <a:pPr>
              <a:buFont typeface="Wingdings" panose="05000000000000000000" pitchFamily="2" charset="2"/>
              <a:buChar char="ü"/>
            </a:pPr>
            <a:endParaRPr lang="fr-CA" dirty="0"/>
          </a:p>
          <a:p>
            <a:pPr marL="0" indent="0" algn="ctr">
              <a:buNone/>
            </a:pPr>
            <a:r>
              <a:rPr lang="fr-CA" dirty="0">
                <a:solidFill>
                  <a:srgbClr val="7030A0"/>
                </a:solidFill>
              </a:rPr>
              <a:t>www.beneva.ca</a:t>
            </a:r>
          </a:p>
          <a:p>
            <a:pPr marL="0" indent="0">
              <a:buNone/>
            </a:pPr>
            <a:endParaRPr lang="fr-CA" dirty="0"/>
          </a:p>
        </p:txBody>
      </p:sp>
    </p:spTree>
    <p:extLst>
      <p:ext uri="{BB962C8B-B14F-4D97-AF65-F5344CB8AC3E}">
        <p14:creationId xmlns:p14="http://schemas.microsoft.com/office/powerpoint/2010/main" val="116030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D7569-8B0A-4AEB-E9B6-12E08EA96F8B}"/>
              </a:ext>
            </a:extLst>
          </p:cNvPr>
          <p:cNvSpPr>
            <a:spLocks noGrp="1"/>
          </p:cNvSpPr>
          <p:nvPr>
            <p:ph type="title"/>
            <p:custDataLst>
              <p:tags r:id="rId1"/>
            </p:custDataLst>
          </p:nvPr>
        </p:nvSpPr>
        <p:spPr>
          <a:xfrm>
            <a:off x="2050694" y="356444"/>
            <a:ext cx="8967439" cy="1344357"/>
          </a:xfrm>
        </p:spPr>
        <p:txBody>
          <a:bodyPr>
            <a:normAutofit fontScale="90000"/>
          </a:bodyPr>
          <a:lstStyle/>
          <a:p>
            <a:pPr algn="ctr"/>
            <a:r>
              <a:rPr lang="fr-CA" b="1" dirty="0"/>
              <a:t>Conférences et formations sur les assurances offertes dans les régions et secteurs</a:t>
            </a:r>
          </a:p>
        </p:txBody>
      </p:sp>
      <p:sp>
        <p:nvSpPr>
          <p:cNvPr id="3" name="Espace réservé du texte 2">
            <a:extLst>
              <a:ext uri="{FF2B5EF4-FFF2-40B4-BE49-F238E27FC236}">
                <a16:creationId xmlns:a16="http://schemas.microsoft.com/office/drawing/2014/main" id="{A67F3E14-CD67-F59E-67DF-110B72AFEA5C}"/>
              </a:ext>
            </a:extLst>
          </p:cNvPr>
          <p:cNvSpPr>
            <a:spLocks noGrp="1"/>
          </p:cNvSpPr>
          <p:nvPr>
            <p:ph idx="1"/>
            <p:custDataLst>
              <p:tags r:id="rId2"/>
            </p:custDataLst>
          </p:nvPr>
        </p:nvSpPr>
        <p:spPr/>
        <p:txBody>
          <a:bodyPr>
            <a:normAutofit lnSpcReduction="10000"/>
          </a:bodyPr>
          <a:lstStyle/>
          <a:p>
            <a:pPr marL="0" indent="0">
              <a:buNone/>
            </a:pPr>
            <a:endParaRPr lang="fr-CA" dirty="0"/>
          </a:p>
          <a:p>
            <a:pPr marL="0" indent="0">
              <a:buNone/>
            </a:pPr>
            <a:r>
              <a:rPr lang="fr-CA" dirty="0"/>
              <a:t>Présentations offertes partout dans les régions et secteurs sur demande. Sujets de présentations possibles :</a:t>
            </a:r>
          </a:p>
          <a:p>
            <a:pPr marL="0" indent="0">
              <a:buNone/>
            </a:pPr>
            <a:endParaRPr lang="fr-CA" dirty="0"/>
          </a:p>
          <a:p>
            <a:pPr>
              <a:lnSpc>
                <a:spcPct val="100000"/>
              </a:lnSpc>
            </a:pPr>
            <a:r>
              <a:rPr lang="fr-CA" dirty="0"/>
              <a:t>Tour d’horizon du régime d’assurance collective ASSUREQ et du régime public d’assurance médicaments de la RAMQ</a:t>
            </a:r>
          </a:p>
          <a:p>
            <a:endParaRPr lang="fr-CA" dirty="0"/>
          </a:p>
          <a:p>
            <a:r>
              <a:rPr lang="fr-CA" dirty="0"/>
              <a:t>L’assurance voyage avec assistance et assurance annulation de voyage</a:t>
            </a:r>
          </a:p>
          <a:p>
            <a:endParaRPr lang="fr-CA" dirty="0"/>
          </a:p>
          <a:p>
            <a:pPr marL="0" indent="0">
              <a:buNone/>
            </a:pPr>
            <a:endParaRPr lang="fr-CA" dirty="0"/>
          </a:p>
        </p:txBody>
      </p:sp>
    </p:spTree>
    <p:extLst>
      <p:ext uri="{BB962C8B-B14F-4D97-AF65-F5344CB8AC3E}">
        <p14:creationId xmlns:p14="http://schemas.microsoft.com/office/powerpoint/2010/main" val="105424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0FAAF5-DCF5-06EE-361A-3E505BDE4564}"/>
              </a:ext>
            </a:extLst>
          </p:cNvPr>
          <p:cNvSpPr>
            <a:spLocks noGrp="1"/>
          </p:cNvSpPr>
          <p:nvPr>
            <p:ph type="title"/>
            <p:custDataLst>
              <p:tags r:id="rId1"/>
            </p:custDataLst>
          </p:nvPr>
        </p:nvSpPr>
        <p:spPr>
          <a:xfrm>
            <a:off x="1612280" y="402743"/>
            <a:ext cx="8967439" cy="1344357"/>
          </a:xfrm>
        </p:spPr>
        <p:txBody>
          <a:bodyPr>
            <a:normAutofit fontScale="90000"/>
          </a:bodyPr>
          <a:lstStyle/>
          <a:p>
            <a:pPr algn="ctr"/>
            <a:r>
              <a:rPr lang="fr-CA" b="1" dirty="0"/>
              <a:t>Conférences et formations sur les assurances offertes dans les régions et secteurs</a:t>
            </a:r>
            <a:endParaRPr lang="fr-CA" dirty="0"/>
          </a:p>
        </p:txBody>
      </p:sp>
      <p:sp>
        <p:nvSpPr>
          <p:cNvPr id="3" name="Espace réservé du texte 2">
            <a:extLst>
              <a:ext uri="{FF2B5EF4-FFF2-40B4-BE49-F238E27FC236}">
                <a16:creationId xmlns:a16="http://schemas.microsoft.com/office/drawing/2014/main" id="{FF501FD0-0D7F-56EF-F76D-13BB13337D7A}"/>
              </a:ext>
            </a:extLst>
          </p:cNvPr>
          <p:cNvSpPr>
            <a:spLocks noGrp="1"/>
          </p:cNvSpPr>
          <p:nvPr>
            <p:ph idx="1"/>
            <p:custDataLst>
              <p:tags r:id="rId2"/>
            </p:custDataLst>
          </p:nvPr>
        </p:nvSpPr>
        <p:spPr/>
        <p:txBody>
          <a:bodyPr>
            <a:normAutofit/>
          </a:bodyPr>
          <a:lstStyle/>
          <a:p>
            <a:pPr marL="0" indent="0">
              <a:buNone/>
            </a:pPr>
            <a:endParaRPr lang="fr-CA" dirty="0"/>
          </a:p>
          <a:p>
            <a:r>
              <a:rPr lang="fr-CA" dirty="0"/>
              <a:t>Le régime public d’assurance médicaments de la RAMQ (médicaments couverts, comment lire une facture en pharmacie, nouveaux services offerts par les pharmaciens, etc.)</a:t>
            </a:r>
          </a:p>
          <a:p>
            <a:endParaRPr lang="fr-CA" dirty="0"/>
          </a:p>
          <a:p>
            <a:r>
              <a:rPr lang="fr-CA" dirty="0"/>
              <a:t>Assurance vie d’ASSUREQ - Que faire lors du décès de l’adhérent ou de la personne conjointe</a:t>
            </a:r>
          </a:p>
          <a:p>
            <a:endParaRPr lang="fr-CA" dirty="0"/>
          </a:p>
          <a:p>
            <a:r>
              <a:rPr lang="fr-CA" dirty="0"/>
              <a:t>Autres sujets sur demande</a:t>
            </a:r>
          </a:p>
          <a:p>
            <a:endParaRPr lang="fr-CA" dirty="0"/>
          </a:p>
          <a:p>
            <a:endParaRPr lang="fr-CA" dirty="0"/>
          </a:p>
          <a:p>
            <a:endParaRPr lang="fr-CA" dirty="0"/>
          </a:p>
        </p:txBody>
      </p:sp>
    </p:spTree>
    <p:extLst>
      <p:ext uri="{BB962C8B-B14F-4D97-AF65-F5344CB8AC3E}">
        <p14:creationId xmlns:p14="http://schemas.microsoft.com/office/powerpoint/2010/main" val="16814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F707CF-8108-FBC0-2FB5-101DC280C11B}"/>
              </a:ext>
            </a:extLst>
          </p:cNvPr>
          <p:cNvSpPr>
            <a:spLocks noGrp="1"/>
          </p:cNvSpPr>
          <p:nvPr>
            <p:ph type="title"/>
            <p:custDataLst>
              <p:tags r:id="rId1"/>
            </p:custDataLst>
          </p:nvPr>
        </p:nvSpPr>
        <p:spPr>
          <a:xfrm>
            <a:off x="1807626" y="333295"/>
            <a:ext cx="8967439" cy="1344357"/>
          </a:xfrm>
        </p:spPr>
        <p:txBody>
          <a:bodyPr/>
          <a:lstStyle/>
          <a:p>
            <a:pPr algn="ctr"/>
            <a:r>
              <a:rPr lang="fr-CA" b="1" dirty="0"/>
              <a:t>Médicaments pour traitement de l’obésité</a:t>
            </a:r>
          </a:p>
        </p:txBody>
      </p:sp>
      <p:sp>
        <p:nvSpPr>
          <p:cNvPr id="3" name="Espace réservé du texte 2">
            <a:extLst>
              <a:ext uri="{FF2B5EF4-FFF2-40B4-BE49-F238E27FC236}">
                <a16:creationId xmlns:a16="http://schemas.microsoft.com/office/drawing/2014/main" id="{5B6C4CCB-7BE9-4AA1-CF71-CD24B47BE195}"/>
              </a:ext>
            </a:extLst>
          </p:cNvPr>
          <p:cNvSpPr>
            <a:spLocks noGrp="1"/>
          </p:cNvSpPr>
          <p:nvPr>
            <p:ph idx="1"/>
            <p:custDataLst>
              <p:tags r:id="rId2"/>
            </p:custDataLst>
          </p:nvPr>
        </p:nvSpPr>
        <p:spPr/>
        <p:txBody>
          <a:bodyPr>
            <a:normAutofit/>
          </a:bodyPr>
          <a:lstStyle/>
          <a:p>
            <a:pPr marL="0" indent="0" algn="just">
              <a:lnSpc>
                <a:spcPct val="100000"/>
              </a:lnSpc>
              <a:spcAft>
                <a:spcPts val="1200"/>
              </a:spcAft>
              <a:buNone/>
            </a:pPr>
            <a:r>
              <a:rPr lang="fr-CA" dirty="0">
                <a:solidFill>
                  <a:schemeClr val="accent1">
                    <a:lumMod val="50000"/>
                  </a:schemeClr>
                </a:solidFill>
                <a:effectLst/>
                <a:latin typeface="Inter Medium" panose="02000503000000020004"/>
                <a:ea typeface="Calibri" panose="020F0502020204030204" pitchFamily="34" charset="0"/>
              </a:rPr>
              <a:t>En raison de la popularité grandissante que connaissent actuellement les médicaments pour le traitement de l’obésité, Beneva a décidé d’instaurer de nouvelles mesures afin d’assurer une saine gestion du coût des médicaments. </a:t>
            </a:r>
          </a:p>
          <a:p>
            <a:pPr marL="0" indent="0" algn="just">
              <a:lnSpc>
                <a:spcPct val="100000"/>
              </a:lnSpc>
              <a:spcAft>
                <a:spcPts val="1200"/>
              </a:spcAft>
              <a:buNone/>
            </a:pPr>
            <a:r>
              <a:rPr lang="fr-CA" dirty="0">
                <a:solidFill>
                  <a:schemeClr val="accent1">
                    <a:lumMod val="50000"/>
                  </a:schemeClr>
                </a:solidFill>
                <a:effectLst/>
                <a:latin typeface="Inter Medium" panose="02000503000000020004"/>
                <a:ea typeface="Calibri" panose="020F0502020204030204" pitchFamily="34" charset="0"/>
              </a:rPr>
              <a:t>Dorénavant, une autorisation préalable sera requise pour toute demande de réclamation soumise pour l’achat de médicaments pour le traitement de l’obésité (exemple : </a:t>
            </a:r>
            <a:r>
              <a:rPr lang="fr-CA" dirty="0" err="1">
                <a:solidFill>
                  <a:schemeClr val="accent1">
                    <a:lumMod val="50000"/>
                  </a:schemeClr>
                </a:solidFill>
                <a:effectLst/>
                <a:latin typeface="Inter Medium" panose="02000503000000020004"/>
                <a:ea typeface="Calibri" panose="020F0502020204030204" pitchFamily="34" charset="0"/>
              </a:rPr>
              <a:t>Wegovy</a:t>
            </a:r>
            <a:r>
              <a:rPr lang="fr-CA" dirty="0">
                <a:solidFill>
                  <a:schemeClr val="accent1">
                    <a:lumMod val="50000"/>
                  </a:schemeClr>
                </a:solidFill>
                <a:latin typeface="Inter Medium" panose="02000503000000020004"/>
                <a:ea typeface="Calibri" panose="020F0502020204030204" pitchFamily="34" charset="0"/>
              </a:rPr>
              <a:t>, </a:t>
            </a:r>
            <a:r>
              <a:rPr lang="fr-CA" dirty="0" err="1">
                <a:solidFill>
                  <a:schemeClr val="accent1">
                    <a:lumMod val="50000"/>
                  </a:schemeClr>
                </a:solidFill>
                <a:latin typeface="Inter Medium" panose="02000503000000020004"/>
                <a:ea typeface="Calibri" panose="020F0502020204030204" pitchFamily="34" charset="0"/>
              </a:rPr>
              <a:t>Contrave</a:t>
            </a:r>
            <a:r>
              <a:rPr lang="fr-CA" dirty="0">
                <a:solidFill>
                  <a:schemeClr val="accent1">
                    <a:lumMod val="50000"/>
                  </a:schemeClr>
                </a:solidFill>
                <a:latin typeface="Inter Medium" panose="02000503000000020004"/>
                <a:ea typeface="Calibri" panose="020F0502020204030204" pitchFamily="34" charset="0"/>
              </a:rPr>
              <a:t>…</a:t>
            </a:r>
            <a:r>
              <a:rPr lang="fr-CA" dirty="0">
                <a:solidFill>
                  <a:schemeClr val="accent1">
                    <a:lumMod val="50000"/>
                  </a:schemeClr>
                </a:solidFill>
                <a:effectLst/>
                <a:latin typeface="Inter Medium" panose="02000503000000020004"/>
                <a:ea typeface="Calibri" panose="020F0502020204030204" pitchFamily="34" charset="0"/>
              </a:rPr>
              <a:t>).</a:t>
            </a:r>
          </a:p>
          <a:p>
            <a:endParaRPr lang="fr-CA" dirty="0"/>
          </a:p>
        </p:txBody>
      </p:sp>
    </p:spTree>
    <p:extLst>
      <p:ext uri="{BB962C8B-B14F-4D97-AF65-F5344CB8AC3E}">
        <p14:creationId xmlns:p14="http://schemas.microsoft.com/office/powerpoint/2010/main" val="2639893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1A0C4-E1DF-F52A-DB27-9F5457C4927C}"/>
              </a:ext>
            </a:extLst>
          </p:cNvPr>
          <p:cNvSpPr>
            <a:spLocks noGrp="1"/>
          </p:cNvSpPr>
          <p:nvPr>
            <p:ph type="title"/>
            <p:custDataLst>
              <p:tags r:id="rId1"/>
            </p:custDataLst>
          </p:nvPr>
        </p:nvSpPr>
        <p:spPr>
          <a:xfrm>
            <a:off x="1819201" y="344869"/>
            <a:ext cx="8967439" cy="1344357"/>
          </a:xfrm>
        </p:spPr>
        <p:txBody>
          <a:bodyPr/>
          <a:lstStyle/>
          <a:p>
            <a:pPr algn="ctr"/>
            <a:r>
              <a:rPr lang="fr-CA" b="1" dirty="0"/>
              <a:t>Médicaments pour traitement de l’obésité</a:t>
            </a:r>
            <a:endParaRPr lang="fr-CA" dirty="0"/>
          </a:p>
        </p:txBody>
      </p:sp>
      <p:sp>
        <p:nvSpPr>
          <p:cNvPr id="3" name="Espace réservé du texte 2">
            <a:extLst>
              <a:ext uri="{FF2B5EF4-FFF2-40B4-BE49-F238E27FC236}">
                <a16:creationId xmlns:a16="http://schemas.microsoft.com/office/drawing/2014/main" id="{A115E2A1-CF87-D825-0E72-A6732B63BBFB}"/>
              </a:ext>
            </a:extLst>
          </p:cNvPr>
          <p:cNvSpPr>
            <a:spLocks noGrp="1"/>
          </p:cNvSpPr>
          <p:nvPr>
            <p:ph idx="1"/>
            <p:custDataLst>
              <p:tags r:id="rId2"/>
            </p:custDataLst>
          </p:nvPr>
        </p:nvSpPr>
        <p:spPr/>
        <p:txBody>
          <a:bodyPr>
            <a:normAutofit lnSpcReduction="10000"/>
          </a:bodyPr>
          <a:lstStyle/>
          <a:p>
            <a:pPr marL="0" indent="0" algn="just">
              <a:lnSpc>
                <a:spcPct val="100000"/>
              </a:lnSpc>
              <a:spcAft>
                <a:spcPts val="1200"/>
              </a:spcAft>
              <a:buNone/>
            </a:pPr>
            <a:r>
              <a:rPr lang="fr-CA" sz="2800" dirty="0">
                <a:solidFill>
                  <a:schemeClr val="accent1">
                    <a:lumMod val="50000"/>
                  </a:schemeClr>
                </a:solidFill>
                <a:effectLst/>
                <a:latin typeface="Inter Medium" panose="02000503000000020004"/>
                <a:ea typeface="Calibri" panose="020F0502020204030204" pitchFamily="34" charset="0"/>
              </a:rPr>
              <a:t>Tout médicament prescrit pour ce type de traitement avant février 2024 sera remboursé </a:t>
            </a:r>
            <a:r>
              <a:rPr lang="fr-CA" sz="2800" u="sng" dirty="0">
                <a:solidFill>
                  <a:schemeClr val="accent1">
                    <a:lumMod val="50000"/>
                  </a:schemeClr>
                </a:solidFill>
                <a:effectLst/>
                <a:latin typeface="Inter Medium" panose="02000503000000020004"/>
                <a:ea typeface="Calibri" panose="020F0502020204030204" pitchFamily="34" charset="0"/>
              </a:rPr>
              <a:t>sans</a:t>
            </a:r>
            <a:r>
              <a:rPr lang="fr-CA" sz="2800" dirty="0">
                <a:solidFill>
                  <a:schemeClr val="accent1">
                    <a:lumMod val="50000"/>
                  </a:schemeClr>
                </a:solidFill>
                <a:effectLst/>
                <a:latin typeface="Inter Medium" panose="02000503000000020004"/>
                <a:ea typeface="Calibri" panose="020F0502020204030204" pitchFamily="34" charset="0"/>
              </a:rPr>
              <a:t> le formulaire d’autorisation préalable. Cependant, après cette date, toute nouvelle prescription devra être approuvée en remplissant d’abord ledit formulaire.</a:t>
            </a:r>
          </a:p>
          <a:p>
            <a:pPr marL="0" indent="0" algn="just">
              <a:lnSpc>
                <a:spcPct val="110000"/>
              </a:lnSpc>
              <a:spcAft>
                <a:spcPts val="1200"/>
              </a:spcAft>
              <a:buNone/>
            </a:pPr>
            <a:r>
              <a:rPr lang="fr-CA" sz="2800" dirty="0">
                <a:solidFill>
                  <a:schemeClr val="accent1">
                    <a:lumMod val="50000"/>
                  </a:schemeClr>
                </a:solidFill>
                <a:effectLst/>
                <a:latin typeface="Inter Medium" panose="02000503000000020004"/>
                <a:ea typeface="Calibri" panose="020F0502020204030204" pitchFamily="34" charset="0"/>
              </a:rPr>
              <a:t>Les mécanismes robustes que Beneva met en place permettront de gérer de manière efficace l’engouement actuel pour les médicaments pour le traitement de l’obésité, de limiter les abus potentiels et ainsi de protéger la santé financière des régimes d’assurance.</a:t>
            </a:r>
            <a:endParaRPr lang="fr-CA" dirty="0">
              <a:solidFill>
                <a:schemeClr val="accent1">
                  <a:lumMod val="50000"/>
                </a:schemeClr>
              </a:solidFill>
              <a:latin typeface="Inter Medium" panose="02000503000000020004"/>
            </a:endParaRPr>
          </a:p>
        </p:txBody>
      </p:sp>
    </p:spTree>
    <p:extLst>
      <p:ext uri="{BB962C8B-B14F-4D97-AF65-F5344CB8AC3E}">
        <p14:creationId xmlns:p14="http://schemas.microsoft.com/office/powerpoint/2010/main" val="250938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7BCEF78-87FF-DDF0-5312-FBA14169E91A}"/>
              </a:ext>
            </a:extLst>
          </p:cNvPr>
          <p:cNvPicPr>
            <a:picLocks noChangeAspect="1"/>
          </p:cNvPicPr>
          <p:nvPr>
            <p:custDataLst>
              <p:tags r:id="rId1"/>
            </p:custDataLst>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1962557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8CDDF-922A-EE4D-5BB6-10FD9098F6CE}"/>
              </a:ext>
            </a:extLst>
          </p:cNvPr>
          <p:cNvSpPr>
            <a:spLocks noGrp="1"/>
          </p:cNvSpPr>
          <p:nvPr>
            <p:ph type="title"/>
            <p:custDataLst>
              <p:tags r:id="rId1"/>
            </p:custDataLst>
          </p:nvPr>
        </p:nvSpPr>
        <p:spPr/>
        <p:txBody>
          <a:bodyPr anchor="ctr">
            <a:normAutofit/>
          </a:bodyPr>
          <a:lstStyle/>
          <a:p>
            <a:r>
              <a:rPr lang="fr-CA" b="1" dirty="0"/>
              <a:t>Régime d’assurance ASSUREQ</a:t>
            </a:r>
          </a:p>
        </p:txBody>
      </p:sp>
      <p:sp>
        <p:nvSpPr>
          <p:cNvPr id="6" name="Espace réservé du contenu 5">
            <a:extLst>
              <a:ext uri="{FF2B5EF4-FFF2-40B4-BE49-F238E27FC236}">
                <a16:creationId xmlns:a16="http://schemas.microsoft.com/office/drawing/2014/main" id="{DD0B9B62-75B7-C067-CDF2-41BF5035E3B8}"/>
              </a:ext>
            </a:extLst>
          </p:cNvPr>
          <p:cNvSpPr>
            <a:spLocks noGrp="1"/>
          </p:cNvSpPr>
          <p:nvPr>
            <p:ph idx="1"/>
          </p:nvPr>
        </p:nvSpPr>
        <p:spPr/>
        <p:txBody>
          <a:bodyPr/>
          <a:lstStyle/>
          <a:p>
            <a:endParaRPr lang="fr-CA"/>
          </a:p>
        </p:txBody>
      </p:sp>
      <p:graphicFrame>
        <p:nvGraphicFramePr>
          <p:cNvPr id="5" name="Espace réservé du contenu 2">
            <a:extLst>
              <a:ext uri="{FF2B5EF4-FFF2-40B4-BE49-F238E27FC236}">
                <a16:creationId xmlns:a16="http://schemas.microsoft.com/office/drawing/2014/main" id="{7FF39882-E11D-167F-8946-DA65167BBA44}"/>
              </a:ext>
            </a:extLst>
          </p:cNvPr>
          <p:cNvGraphicFramePr/>
          <p:nvPr>
            <p:extLst>
              <p:ext uri="{D42A27DB-BD31-4B8C-83A1-F6EECF244321}">
                <p14:modId xmlns:p14="http://schemas.microsoft.com/office/powerpoint/2010/main" val="3268562106"/>
              </p:ext>
            </p:extLst>
          </p:nvPr>
        </p:nvGraphicFramePr>
        <p:xfrm>
          <a:off x="849774" y="1202549"/>
          <a:ext cx="10515600" cy="4638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93264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09CC70-86C8-2B49-F545-B216FA73EF3D}"/>
              </a:ext>
            </a:extLst>
          </p:cNvPr>
          <p:cNvSpPr>
            <a:spLocks noGrp="1"/>
          </p:cNvSpPr>
          <p:nvPr>
            <p:ph type="title"/>
            <p:custDataLst>
              <p:tags r:id="rId1"/>
            </p:custDataLst>
          </p:nvPr>
        </p:nvSpPr>
        <p:spPr>
          <a:xfrm>
            <a:off x="1934947" y="286995"/>
            <a:ext cx="8967439" cy="1344357"/>
          </a:xfrm>
        </p:spPr>
        <p:txBody>
          <a:bodyPr/>
          <a:lstStyle/>
          <a:p>
            <a:pPr algn="ctr"/>
            <a:r>
              <a:rPr lang="fr-CA" b="1" dirty="0"/>
              <a:t>Retraité réembauché vs assurances </a:t>
            </a:r>
          </a:p>
        </p:txBody>
      </p:sp>
      <p:sp>
        <p:nvSpPr>
          <p:cNvPr id="3" name="Espace réservé du contenu 2">
            <a:extLst>
              <a:ext uri="{FF2B5EF4-FFF2-40B4-BE49-F238E27FC236}">
                <a16:creationId xmlns:a16="http://schemas.microsoft.com/office/drawing/2014/main" id="{D8C94B97-2091-7525-C409-51A09F3262E6}"/>
              </a:ext>
            </a:extLst>
          </p:cNvPr>
          <p:cNvSpPr>
            <a:spLocks noGrp="1"/>
          </p:cNvSpPr>
          <p:nvPr>
            <p:ph idx="1"/>
            <p:custDataLst>
              <p:tags r:id="rId2"/>
            </p:custDataLst>
          </p:nvPr>
        </p:nvSpPr>
        <p:spPr/>
        <p:txBody>
          <a:bodyPr>
            <a:normAutofit fontScale="85000" lnSpcReduction="20000"/>
          </a:bodyPr>
          <a:lstStyle/>
          <a:p>
            <a:pPr marL="0" indent="0">
              <a:buNone/>
            </a:pPr>
            <a:r>
              <a:rPr lang="fr-CA" sz="3000" dirty="0"/>
              <a:t>Une personne retraitée qui retourne sur le marché du travail peut* se faire offrir de participer à l’assurance collective des employés par l’employeur. Quelles sont alors ses options?</a:t>
            </a:r>
          </a:p>
          <a:p>
            <a:pPr marL="0" indent="0">
              <a:buNone/>
            </a:pPr>
            <a:endParaRPr lang="fr-CA" sz="3000" dirty="0"/>
          </a:p>
          <a:p>
            <a:pPr marL="0" indent="0">
              <a:buNone/>
            </a:pPr>
            <a:r>
              <a:rPr lang="fr-CA" sz="3000" b="1" dirty="0"/>
              <a:t>Personne retraitée de moins de 65 ans</a:t>
            </a:r>
          </a:p>
          <a:p>
            <a:pPr>
              <a:buFont typeface="Wingdings" panose="05000000000000000000" pitchFamily="2" charset="2"/>
              <a:buChar char="ü"/>
            </a:pPr>
            <a:r>
              <a:rPr lang="fr-CA" sz="3000" dirty="0"/>
              <a:t>Obligation de participer à l’assurance collective offerte par l’employeur si celui-ci couvre les médicaments de base</a:t>
            </a:r>
          </a:p>
          <a:p>
            <a:pPr>
              <a:buFont typeface="Wingdings" panose="05000000000000000000" pitchFamily="2" charset="2"/>
              <a:buChar char="ü"/>
            </a:pPr>
            <a:r>
              <a:rPr lang="fr-CA" sz="3000" dirty="0"/>
              <a:t>Possibilité de s’exempter du régime ASSUREQ </a:t>
            </a:r>
          </a:p>
          <a:p>
            <a:pPr>
              <a:buFont typeface="Wingdings" panose="05000000000000000000" pitchFamily="2" charset="2"/>
              <a:buChar char="ü"/>
            </a:pPr>
            <a:r>
              <a:rPr lang="fr-CA" sz="3000" dirty="0"/>
              <a:t>Possibilité de participer aux deux régimes (de l’employeur et ASSUREQ)</a:t>
            </a:r>
          </a:p>
          <a:p>
            <a:pPr>
              <a:buFont typeface="Wingdings" panose="05000000000000000000" pitchFamily="2" charset="2"/>
              <a:buChar char="ü"/>
            </a:pPr>
            <a:endParaRPr lang="fr-CA" sz="3000" dirty="0"/>
          </a:p>
          <a:p>
            <a:pPr marL="0" indent="0">
              <a:buNone/>
            </a:pPr>
            <a:r>
              <a:rPr lang="fr-CA" sz="2200" dirty="0"/>
              <a:t>*Selon la convention collective </a:t>
            </a:r>
          </a:p>
        </p:txBody>
      </p:sp>
    </p:spTree>
    <p:extLst>
      <p:ext uri="{BB962C8B-B14F-4D97-AF65-F5344CB8AC3E}">
        <p14:creationId xmlns:p14="http://schemas.microsoft.com/office/powerpoint/2010/main" val="390751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A153CA-A171-A06B-10F9-976964D16074}"/>
              </a:ext>
            </a:extLst>
          </p:cNvPr>
          <p:cNvSpPr>
            <a:spLocks noGrp="1"/>
          </p:cNvSpPr>
          <p:nvPr>
            <p:ph type="title"/>
            <p:custDataLst>
              <p:tags r:id="rId1"/>
            </p:custDataLst>
          </p:nvPr>
        </p:nvSpPr>
        <p:spPr>
          <a:xfrm>
            <a:off x="2015970" y="194511"/>
            <a:ext cx="8967439" cy="1344357"/>
          </a:xfrm>
        </p:spPr>
        <p:txBody>
          <a:bodyPr/>
          <a:lstStyle/>
          <a:p>
            <a:pPr algn="ctr"/>
            <a:r>
              <a:rPr lang="fr-CA" b="1" dirty="0"/>
              <a:t>Retraité réembauché vs assurances </a:t>
            </a:r>
            <a:endParaRPr lang="fr-CA" dirty="0"/>
          </a:p>
        </p:txBody>
      </p:sp>
      <p:sp>
        <p:nvSpPr>
          <p:cNvPr id="3" name="Espace réservé du contenu 2">
            <a:extLst>
              <a:ext uri="{FF2B5EF4-FFF2-40B4-BE49-F238E27FC236}">
                <a16:creationId xmlns:a16="http://schemas.microsoft.com/office/drawing/2014/main" id="{F077FFC8-4ECF-E5E6-E09C-6157E62231F6}"/>
              </a:ext>
            </a:extLst>
          </p:cNvPr>
          <p:cNvSpPr>
            <a:spLocks noGrp="1"/>
          </p:cNvSpPr>
          <p:nvPr>
            <p:ph idx="1"/>
            <p:custDataLst>
              <p:tags r:id="rId2"/>
            </p:custDataLst>
          </p:nvPr>
        </p:nvSpPr>
        <p:spPr/>
        <p:txBody>
          <a:bodyPr>
            <a:normAutofit lnSpcReduction="10000"/>
          </a:bodyPr>
          <a:lstStyle/>
          <a:p>
            <a:pPr marL="0" indent="0">
              <a:buNone/>
            </a:pPr>
            <a:r>
              <a:rPr lang="fr-CA" b="1" dirty="0"/>
              <a:t>Personne retraitée de 65 ans ou plus</a:t>
            </a:r>
          </a:p>
          <a:p>
            <a:pPr>
              <a:buFont typeface="Wingdings" panose="05000000000000000000" pitchFamily="2" charset="2"/>
              <a:buChar char="ü"/>
            </a:pPr>
            <a:r>
              <a:rPr lang="fr-CA" dirty="0"/>
              <a:t>Aucune obligation de participer à l’assurance offerte par l’employeur</a:t>
            </a:r>
          </a:p>
          <a:p>
            <a:pPr>
              <a:buFont typeface="Wingdings" panose="05000000000000000000" pitchFamily="2" charset="2"/>
              <a:buChar char="ü"/>
            </a:pPr>
            <a:r>
              <a:rPr lang="fr-CA" dirty="0"/>
              <a:t>Ses choix: </a:t>
            </a:r>
          </a:p>
          <a:p>
            <a:pPr lvl="1">
              <a:buFont typeface="Wingdings" panose="05000000000000000000" pitchFamily="2" charset="2"/>
              <a:buChar char="§"/>
            </a:pPr>
            <a:r>
              <a:rPr lang="fr-CA" sz="2800" dirty="0"/>
              <a:t>Participer au régime d’assurance offert par l’employeur</a:t>
            </a:r>
            <a:r>
              <a:rPr lang="fr-CA" dirty="0"/>
              <a:t> +</a:t>
            </a:r>
            <a:r>
              <a:rPr lang="fr-CA" sz="2800" dirty="0"/>
              <a:t> s’exempter d’ASSUREQ </a:t>
            </a:r>
            <a:r>
              <a:rPr lang="fr-CA" dirty="0"/>
              <a:t>+</a:t>
            </a:r>
            <a:r>
              <a:rPr lang="fr-CA" sz="2800" dirty="0"/>
              <a:t> se désinscrire du régime d’assurance médicaments de la RAMQ ou</a:t>
            </a:r>
          </a:p>
          <a:p>
            <a:pPr lvl="1">
              <a:buFont typeface="Wingdings" panose="05000000000000000000" pitchFamily="2" charset="2"/>
              <a:buChar char="§"/>
            </a:pPr>
            <a:r>
              <a:rPr lang="fr-CA" sz="2800" dirty="0"/>
              <a:t>Participer au régime d’assurance offert par l’employeur en s’exemptant du régime de base (médicaments) + rester à la RAMQ + s’exempter d’ASSUREQ ou</a:t>
            </a:r>
          </a:p>
          <a:p>
            <a:pPr lvl="1">
              <a:buFont typeface="Wingdings" panose="05000000000000000000" pitchFamily="2" charset="2"/>
              <a:buChar char="§"/>
            </a:pPr>
            <a:r>
              <a:rPr lang="fr-CA" sz="2800" dirty="0"/>
              <a:t>Rester avec le régime ASSUREQ </a:t>
            </a:r>
            <a:r>
              <a:rPr lang="fr-CA" sz="2800" b="1" dirty="0"/>
              <a:t>(option préférable)</a:t>
            </a:r>
          </a:p>
          <a:p>
            <a:pPr marL="0" indent="0">
              <a:buNone/>
            </a:pPr>
            <a:endParaRPr lang="fr-CA" dirty="0"/>
          </a:p>
        </p:txBody>
      </p:sp>
    </p:spTree>
    <p:extLst>
      <p:ext uri="{BB962C8B-B14F-4D97-AF65-F5344CB8AC3E}">
        <p14:creationId xmlns:p14="http://schemas.microsoft.com/office/powerpoint/2010/main" val="3337606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6542A4-3F0B-B10B-B63F-C97356FBD37E}"/>
              </a:ext>
            </a:extLst>
          </p:cNvPr>
          <p:cNvSpPr>
            <a:spLocks noGrp="1"/>
          </p:cNvSpPr>
          <p:nvPr>
            <p:ph type="title"/>
            <p:custDataLst>
              <p:tags r:id="rId1"/>
            </p:custDataLst>
          </p:nvPr>
        </p:nvSpPr>
        <p:spPr>
          <a:xfrm>
            <a:off x="1159444" y="1916936"/>
            <a:ext cx="8967439" cy="1322024"/>
          </a:xfrm>
        </p:spPr>
        <p:txBody>
          <a:bodyPr/>
          <a:lstStyle/>
          <a:p>
            <a:pPr algn="ctr"/>
            <a:r>
              <a:rPr lang="fr-CA" b="1" dirty="0">
                <a:latin typeface="Inter Medium" panose="02000503000000020004"/>
              </a:rPr>
              <a:t>Comprendre sa facture en pharmacie</a:t>
            </a:r>
          </a:p>
        </p:txBody>
      </p:sp>
    </p:spTree>
    <p:extLst>
      <p:ext uri="{BB962C8B-B14F-4D97-AF65-F5344CB8AC3E}">
        <p14:creationId xmlns:p14="http://schemas.microsoft.com/office/powerpoint/2010/main" val="268939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861D109-2DD4-AB81-AD24-A7C5850E3FD5}"/>
              </a:ext>
            </a:extLst>
          </p:cNvPr>
          <p:cNvSpPr>
            <a:spLocks noGrp="1"/>
          </p:cNvSpPr>
          <p:nvPr>
            <p:ph idx="1"/>
          </p:nvPr>
        </p:nvSpPr>
        <p:spPr/>
        <p:txBody>
          <a:bodyPr/>
          <a:lstStyle/>
          <a:p>
            <a:endParaRPr lang="fr-CA" dirty="0">
              <a:hlinkClick r:id="rId3"/>
            </a:endParaRPr>
          </a:p>
          <a:p>
            <a:pPr marL="0" indent="0">
              <a:buNone/>
            </a:pPr>
            <a:endParaRPr lang="fr-CA" dirty="0">
              <a:hlinkClick r:id="rId3"/>
            </a:endParaRPr>
          </a:p>
        </p:txBody>
      </p:sp>
      <p:pic>
        <p:nvPicPr>
          <p:cNvPr id="4" name="Média en ligne 3" title="Facture détaillée - Comprendre votre nouvelle facture en pharmacie">
            <a:hlinkClick r:id="" action="ppaction://media"/>
            <a:extLst>
              <a:ext uri="{FF2B5EF4-FFF2-40B4-BE49-F238E27FC236}">
                <a16:creationId xmlns:a16="http://schemas.microsoft.com/office/drawing/2014/main" id="{70DBEC02-EB4D-6A94-CBD4-4E72E0027A19}"/>
              </a:ext>
            </a:extLst>
          </p:cNvPr>
          <p:cNvPicPr>
            <a:picLocks noRot="1" noChangeAspect="1"/>
          </p:cNvPicPr>
          <p:nvPr>
            <a:videoFile r:link="rId1"/>
          </p:nvPr>
        </p:nvPicPr>
        <p:blipFill>
          <a:blip r:embed="rId4"/>
          <a:stretch>
            <a:fillRect/>
          </a:stretch>
        </p:blipFill>
        <p:spPr>
          <a:xfrm>
            <a:off x="1559994" y="681037"/>
            <a:ext cx="9072012" cy="5121680"/>
          </a:xfrm>
          <a:prstGeom prst="rect">
            <a:avLst/>
          </a:prstGeom>
        </p:spPr>
      </p:pic>
    </p:spTree>
    <p:extLst>
      <p:ext uri="{BB962C8B-B14F-4D97-AF65-F5344CB8AC3E}">
        <p14:creationId xmlns:p14="http://schemas.microsoft.com/office/powerpoint/2010/main" val="4079875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B0EFA-E903-62A3-34BD-DAC58452333D}"/>
            </a:ext>
          </a:extLst>
        </p:cNvPr>
        <p:cNvGrpSpPr/>
        <p:nvPr/>
      </p:nvGrpSpPr>
      <p:grpSpPr>
        <a:xfrm>
          <a:off x="0" y="0"/>
          <a:ext cx="0" cy="0"/>
          <a:chOff x="0" y="0"/>
          <a:chExt cx="0" cy="0"/>
        </a:xfrm>
      </p:grpSpPr>
      <p:sp>
        <p:nvSpPr>
          <p:cNvPr id="2" name="Sous-titre 1">
            <a:extLst>
              <a:ext uri="{FF2B5EF4-FFF2-40B4-BE49-F238E27FC236}">
                <a16:creationId xmlns:a16="http://schemas.microsoft.com/office/drawing/2014/main" id="{62C20E4A-6031-4E27-3B2D-202D5D0E15A2}"/>
              </a:ext>
            </a:extLst>
          </p:cNvPr>
          <p:cNvSpPr>
            <a:spLocks noGrp="1"/>
          </p:cNvSpPr>
          <p:nvPr>
            <p:ph type="subTitle" idx="1"/>
            <p:custDataLst>
              <p:tags r:id="rId1"/>
            </p:custDataLst>
          </p:nvPr>
        </p:nvSpPr>
        <p:spPr>
          <a:xfrm>
            <a:off x="520483" y="5177511"/>
            <a:ext cx="3981032" cy="1912434"/>
          </a:xfrm>
        </p:spPr>
        <p:txBody>
          <a:bodyPr/>
          <a:lstStyle/>
          <a:p>
            <a:r>
              <a:rPr lang="fr-CA" dirty="0"/>
              <a:t>20 février 2024</a:t>
            </a:r>
          </a:p>
        </p:txBody>
      </p:sp>
      <p:sp>
        <p:nvSpPr>
          <p:cNvPr id="3" name="Titre 2">
            <a:extLst>
              <a:ext uri="{FF2B5EF4-FFF2-40B4-BE49-F238E27FC236}">
                <a16:creationId xmlns:a16="http://schemas.microsoft.com/office/drawing/2014/main" id="{B977FC9E-BD5B-8DE9-1624-65C62A5ACC59}"/>
              </a:ext>
            </a:extLst>
          </p:cNvPr>
          <p:cNvSpPr>
            <a:spLocks noGrp="1"/>
          </p:cNvSpPr>
          <p:nvPr>
            <p:ph type="title"/>
            <p:custDataLst>
              <p:tags r:id="rId2"/>
            </p:custDataLst>
          </p:nvPr>
        </p:nvSpPr>
        <p:spPr/>
        <p:txBody>
          <a:bodyPr>
            <a:normAutofit fontScale="90000"/>
          </a:bodyPr>
          <a:lstStyle/>
          <a:p>
            <a:r>
              <a:rPr lang="fr-CA" dirty="0"/>
              <a:t>Formation des responsables régionaux en assurances</a:t>
            </a:r>
          </a:p>
        </p:txBody>
      </p:sp>
    </p:spTree>
    <p:extLst>
      <p:ext uri="{BB962C8B-B14F-4D97-AF65-F5344CB8AC3E}">
        <p14:creationId xmlns:p14="http://schemas.microsoft.com/office/powerpoint/2010/main" val="48949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22898-5E2F-B2F2-87AA-9F5CCF57E2A4}"/>
              </a:ext>
            </a:extLst>
          </p:cNvPr>
          <p:cNvSpPr>
            <a:spLocks noGrp="1"/>
          </p:cNvSpPr>
          <p:nvPr>
            <p:ph type="title"/>
          </p:nvPr>
        </p:nvSpPr>
        <p:spPr>
          <a:xfrm>
            <a:off x="1696721" y="136525"/>
            <a:ext cx="9022080" cy="1590675"/>
          </a:xfrm>
        </p:spPr>
        <p:txBody>
          <a:bodyPr/>
          <a:lstStyle/>
          <a:p>
            <a:pPr algn="ctr"/>
            <a:r>
              <a:rPr lang="fr-CA" b="1" dirty="0"/>
              <a:t>Renouvellement ASSUREQ au </a:t>
            </a:r>
            <a:br>
              <a:rPr lang="fr-CA" b="1" dirty="0"/>
            </a:br>
            <a:r>
              <a:rPr lang="fr-CA" b="1" dirty="0"/>
              <a:t>1</a:t>
            </a:r>
            <a:r>
              <a:rPr lang="fr-CA" b="1" baseline="30000" dirty="0"/>
              <a:t>er</a:t>
            </a:r>
            <a:r>
              <a:rPr lang="fr-CA" b="1" dirty="0"/>
              <a:t> janvier 2024</a:t>
            </a:r>
          </a:p>
        </p:txBody>
      </p:sp>
      <p:sp>
        <p:nvSpPr>
          <p:cNvPr id="3" name="Espace réservé du contenu 2">
            <a:extLst>
              <a:ext uri="{FF2B5EF4-FFF2-40B4-BE49-F238E27FC236}">
                <a16:creationId xmlns:a16="http://schemas.microsoft.com/office/drawing/2014/main" id="{D3CEA6CE-2095-DCFE-5AA5-50654F019A67}"/>
              </a:ext>
            </a:extLst>
          </p:cNvPr>
          <p:cNvSpPr>
            <a:spLocks noGrp="1"/>
          </p:cNvSpPr>
          <p:nvPr>
            <p:ph idx="1"/>
          </p:nvPr>
        </p:nvSpPr>
        <p:spPr/>
        <p:txBody>
          <a:bodyPr/>
          <a:lstStyle/>
          <a:p>
            <a:pPr marL="0" indent="0">
              <a:buNone/>
            </a:pPr>
            <a:endParaRPr lang="fr-CA" dirty="0"/>
          </a:p>
          <a:p>
            <a:pPr marL="0" indent="0">
              <a:buNone/>
            </a:pPr>
            <a:r>
              <a:rPr lang="fr-CA" dirty="0"/>
              <a:t>Faits saillants</a:t>
            </a:r>
          </a:p>
          <a:p>
            <a:pPr marL="0" indent="0">
              <a:buNone/>
            </a:pPr>
            <a:endParaRPr lang="fr-CA" dirty="0"/>
          </a:p>
          <a:p>
            <a:pPr>
              <a:buFont typeface="Wingdings" panose="05000000000000000000" pitchFamily="2" charset="2"/>
              <a:buChar char="ü"/>
            </a:pPr>
            <a:r>
              <a:rPr lang="fr-FR" dirty="0"/>
              <a:t>Réclamations en assurance maladie revenues à la normale ou presque</a:t>
            </a:r>
          </a:p>
          <a:p>
            <a:pPr>
              <a:buFont typeface="Wingdings" panose="05000000000000000000" pitchFamily="2" charset="2"/>
              <a:buChar char="ü"/>
            </a:pPr>
            <a:endParaRPr lang="fr-FR" dirty="0"/>
          </a:p>
          <a:p>
            <a:pPr>
              <a:buFont typeface="Wingdings" panose="05000000000000000000" pitchFamily="2" charset="2"/>
              <a:buChar char="ü"/>
            </a:pPr>
            <a:r>
              <a:rPr lang="fr-FR" dirty="0"/>
              <a:t>Forte augmentation du nombre de décès depuis 2020</a:t>
            </a:r>
            <a:endParaRPr lang="en-US" dirty="0"/>
          </a:p>
          <a:p>
            <a:pPr>
              <a:buFont typeface="Wingdings" panose="05000000000000000000" pitchFamily="2" charset="2"/>
              <a:buChar char="ü"/>
            </a:pPr>
            <a:endParaRPr lang="en-US" dirty="0"/>
          </a:p>
          <a:p>
            <a:pPr>
              <a:buFont typeface="Wingdings" panose="05000000000000000000" pitchFamily="2" charset="2"/>
              <a:buChar char="ü"/>
            </a:pPr>
            <a:endParaRPr lang="fr-CA" dirty="0"/>
          </a:p>
        </p:txBody>
      </p:sp>
    </p:spTree>
    <p:extLst>
      <p:ext uri="{BB962C8B-B14F-4D97-AF65-F5344CB8AC3E}">
        <p14:creationId xmlns:p14="http://schemas.microsoft.com/office/powerpoint/2010/main" val="1941557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7E291-1EA3-B061-F4D7-469C4C2E2DA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C5E22E3-5BA7-C957-7FB1-11476B9E4B73}"/>
              </a:ext>
            </a:extLst>
          </p:cNvPr>
          <p:cNvSpPr>
            <a:spLocks noGrp="1"/>
          </p:cNvSpPr>
          <p:nvPr>
            <p:ph type="title"/>
            <p:custDataLst>
              <p:tags r:id="rId1"/>
            </p:custDataLst>
          </p:nvPr>
        </p:nvSpPr>
        <p:spPr>
          <a:xfrm>
            <a:off x="2009842" y="416224"/>
            <a:ext cx="8967439" cy="1344357"/>
          </a:xfrm>
        </p:spPr>
        <p:txBody>
          <a:bodyPr/>
          <a:lstStyle/>
          <a:p>
            <a:pPr algn="ctr"/>
            <a:r>
              <a:rPr lang="fr-CA" sz="4000" b="1" dirty="0">
                <a:effectLst/>
                <a:ea typeface="Calibri" panose="020F0502020204030204" pitchFamily="34" charset="0"/>
                <a:cs typeface="Times New Roman" panose="02020603050405020304" pitchFamily="18" charset="0"/>
              </a:rPr>
              <a:t>Renouvellement ASSUREQ au </a:t>
            </a:r>
            <a:br>
              <a:rPr lang="fr-CA" sz="4000" b="1" dirty="0">
                <a:effectLst/>
                <a:ea typeface="Calibri" panose="020F0502020204030204" pitchFamily="34" charset="0"/>
                <a:cs typeface="Times New Roman" panose="02020603050405020304" pitchFamily="18" charset="0"/>
              </a:rPr>
            </a:br>
            <a:r>
              <a:rPr lang="fr-CA" sz="4000" b="1" dirty="0">
                <a:effectLst/>
                <a:ea typeface="Calibri" panose="020F0502020204030204" pitchFamily="34" charset="0"/>
                <a:cs typeface="Times New Roman" panose="02020603050405020304" pitchFamily="18" charset="0"/>
              </a:rPr>
              <a:t>1</a:t>
            </a:r>
            <a:r>
              <a:rPr lang="fr-CA" sz="4000" b="1" baseline="30000" dirty="0">
                <a:effectLst/>
                <a:ea typeface="Calibri" panose="020F0502020204030204" pitchFamily="34" charset="0"/>
                <a:cs typeface="Times New Roman" panose="02020603050405020304" pitchFamily="18" charset="0"/>
              </a:rPr>
              <a:t>er</a:t>
            </a:r>
            <a:r>
              <a:rPr lang="fr-CA" sz="4000" b="1" dirty="0">
                <a:effectLst/>
                <a:ea typeface="Calibri" panose="020F0502020204030204" pitchFamily="34" charset="0"/>
                <a:cs typeface="Times New Roman" panose="02020603050405020304" pitchFamily="18" charset="0"/>
              </a:rPr>
              <a:t> janvier 2024</a:t>
            </a:r>
            <a:endParaRPr lang="fr-CA" b="1" dirty="0"/>
          </a:p>
        </p:txBody>
      </p:sp>
      <p:sp>
        <p:nvSpPr>
          <p:cNvPr id="3" name="Espace réservé du texte 2">
            <a:extLst>
              <a:ext uri="{FF2B5EF4-FFF2-40B4-BE49-F238E27FC236}">
                <a16:creationId xmlns:a16="http://schemas.microsoft.com/office/drawing/2014/main" id="{92A01DE1-E775-0B25-7D76-0A7BEBAC3BFF}"/>
              </a:ext>
            </a:extLst>
          </p:cNvPr>
          <p:cNvSpPr>
            <a:spLocks noGrp="1"/>
          </p:cNvSpPr>
          <p:nvPr>
            <p:ph idx="1"/>
            <p:custDataLst>
              <p:tags r:id="rId2"/>
            </p:custDataLst>
          </p:nvPr>
        </p:nvSpPr>
        <p:spPr/>
        <p:txBody>
          <a:bodyPr>
            <a:normAutofit fontScale="92500" lnSpcReduction="20000"/>
          </a:bodyPr>
          <a:lstStyle/>
          <a:p>
            <a:pPr>
              <a:spcBef>
                <a:spcPts val="1800"/>
              </a:spcBef>
            </a:pPr>
            <a:endParaRPr lang="fr-FR" b="1" dirty="0">
              <a:solidFill>
                <a:srgbClr val="F47A63"/>
              </a:solidFill>
            </a:endParaRPr>
          </a:p>
          <a:p>
            <a:pPr>
              <a:spcBef>
                <a:spcPts val="1800"/>
              </a:spcBef>
            </a:pPr>
            <a:r>
              <a:rPr lang="fr-FR" b="1" dirty="0">
                <a:solidFill>
                  <a:schemeClr val="tx1"/>
                </a:solidFill>
              </a:rPr>
              <a:t>Régime d’assurance maladie :</a:t>
            </a:r>
            <a:endParaRPr lang="fr-FR" dirty="0">
              <a:solidFill>
                <a:schemeClr val="tx1"/>
              </a:solidFill>
            </a:endParaRPr>
          </a:p>
          <a:p>
            <a:pPr marL="0" indent="0">
              <a:spcBef>
                <a:spcPts val="1800"/>
              </a:spcBef>
              <a:buNone/>
            </a:pPr>
            <a:r>
              <a:rPr lang="fr-FR" dirty="0"/>
              <a:t>	Augmentation des primes de </a:t>
            </a:r>
            <a:r>
              <a:rPr lang="fr-FR" b="1" dirty="0"/>
              <a:t>3,9 %</a:t>
            </a:r>
          </a:p>
          <a:p>
            <a:pPr marL="0" indent="0">
              <a:spcBef>
                <a:spcPts val="1800"/>
              </a:spcBef>
              <a:buNone/>
            </a:pPr>
            <a:endParaRPr lang="fr-FR" dirty="0"/>
          </a:p>
          <a:p>
            <a:pPr marL="0" indent="0">
              <a:spcBef>
                <a:spcPts val="0"/>
              </a:spcBef>
              <a:buNone/>
            </a:pPr>
            <a:r>
              <a:rPr lang="fr-FR" dirty="0"/>
              <a:t>	</a:t>
            </a:r>
            <a:r>
              <a:rPr lang="fr-FR" b="1" dirty="0"/>
              <a:t>Bonification</a:t>
            </a:r>
            <a:r>
              <a:rPr lang="fr-FR" dirty="0"/>
              <a:t> du remboursement de la garantie injections</a:t>
            </a:r>
          </a:p>
          <a:p>
            <a:pPr marL="0" indent="0">
              <a:spcBef>
                <a:spcPts val="0"/>
              </a:spcBef>
              <a:buNone/>
            </a:pPr>
            <a:r>
              <a:rPr lang="fr-FR" dirty="0"/>
              <a:t>	sclérosantes passant de 26,25 $ à </a:t>
            </a:r>
            <a:r>
              <a:rPr lang="fr-FR" b="1" dirty="0"/>
              <a:t>35 $</a:t>
            </a:r>
          </a:p>
          <a:p>
            <a:pPr marL="0" indent="0">
              <a:spcBef>
                <a:spcPts val="0"/>
              </a:spcBef>
              <a:buNone/>
            </a:pPr>
            <a:endParaRPr lang="fr-FR" b="1" dirty="0"/>
          </a:p>
          <a:p>
            <a:r>
              <a:rPr lang="fr-FR" b="1" dirty="0">
                <a:solidFill>
                  <a:schemeClr val="tx1"/>
                </a:solidFill>
              </a:rPr>
              <a:t>Régime d’assurance vie : </a:t>
            </a:r>
          </a:p>
          <a:p>
            <a:pPr marL="0" indent="0">
              <a:buNone/>
            </a:pPr>
            <a:r>
              <a:rPr lang="fr-FR" dirty="0"/>
              <a:t>	Augmentation des primes de </a:t>
            </a:r>
            <a:r>
              <a:rPr lang="fr-FR" b="1" dirty="0"/>
              <a:t>5,7 % </a:t>
            </a:r>
          </a:p>
          <a:p>
            <a:pPr marL="0" indent="0">
              <a:buNone/>
            </a:pPr>
            <a:endParaRPr lang="fr-FR" b="1" dirty="0"/>
          </a:p>
          <a:p>
            <a:pPr marL="0" indent="0">
              <a:buNone/>
            </a:pPr>
            <a:r>
              <a:rPr lang="fr-FR" dirty="0"/>
              <a:t>Congé de prime de 3 $/certificat par mois maintenu pour les deux régimes (maladie et vie)</a:t>
            </a:r>
          </a:p>
          <a:p>
            <a:pPr marL="0" indent="0">
              <a:buNone/>
            </a:pPr>
            <a:endParaRPr lang="fr-FR" b="1" dirty="0"/>
          </a:p>
          <a:p>
            <a:endParaRPr lang="fr-CA" dirty="0"/>
          </a:p>
        </p:txBody>
      </p:sp>
    </p:spTree>
    <p:extLst>
      <p:ext uri="{BB962C8B-B14F-4D97-AF65-F5344CB8AC3E}">
        <p14:creationId xmlns:p14="http://schemas.microsoft.com/office/powerpoint/2010/main" val="187114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9C4B7A-482B-254B-73EE-9B46DF4C3EB7}"/>
              </a:ext>
            </a:extLst>
          </p:cNvPr>
          <p:cNvSpPr>
            <a:spLocks noGrp="1"/>
          </p:cNvSpPr>
          <p:nvPr>
            <p:ph type="title"/>
            <p:custDataLst>
              <p:tags r:id="rId1"/>
            </p:custDataLst>
          </p:nvPr>
        </p:nvSpPr>
        <p:spPr>
          <a:xfrm>
            <a:off x="2063631" y="341601"/>
            <a:ext cx="8967439" cy="1344357"/>
          </a:xfrm>
        </p:spPr>
        <p:txBody>
          <a:bodyPr>
            <a:normAutofit fontScale="90000"/>
          </a:bodyPr>
          <a:lstStyle/>
          <a:p>
            <a:pPr algn="ctr"/>
            <a:r>
              <a:rPr lang="fr-CA" b="1" dirty="0"/>
              <a:t>Abolition de la corporation ASSUREQ</a:t>
            </a:r>
            <a:br>
              <a:rPr lang="fr-CA" b="1" dirty="0"/>
            </a:br>
            <a:r>
              <a:rPr lang="fr-CA" b="1" dirty="0"/>
              <a:t>suivi</a:t>
            </a:r>
          </a:p>
        </p:txBody>
      </p:sp>
      <p:sp>
        <p:nvSpPr>
          <p:cNvPr id="3" name="Espace réservé du texte 2">
            <a:extLst>
              <a:ext uri="{FF2B5EF4-FFF2-40B4-BE49-F238E27FC236}">
                <a16:creationId xmlns:a16="http://schemas.microsoft.com/office/drawing/2014/main" id="{E92C19A3-EF58-E5A7-331F-7D3A6FCCFA49}"/>
              </a:ext>
            </a:extLst>
          </p:cNvPr>
          <p:cNvSpPr>
            <a:spLocks noGrp="1"/>
          </p:cNvSpPr>
          <p:nvPr>
            <p:ph idx="1"/>
            <p:custDataLst>
              <p:tags r:id="rId2"/>
            </p:custDataLst>
          </p:nvPr>
        </p:nvSpPr>
        <p:spPr/>
        <p:txBody>
          <a:bodyPr>
            <a:normAutofit fontScale="77500" lnSpcReduction="20000"/>
          </a:bodyPr>
          <a:lstStyle/>
          <a:p>
            <a:endParaRPr lang="fr-CA" sz="3300" dirty="0"/>
          </a:p>
          <a:p>
            <a:pPr>
              <a:buFont typeface="Courier New" panose="02070309020205020404" pitchFamily="49" charset="0"/>
              <a:buChar char="o"/>
            </a:pPr>
            <a:r>
              <a:rPr lang="fr-CA" sz="3300" dirty="0"/>
              <a:t>L’AREQ est dorénavant </a:t>
            </a:r>
            <a:r>
              <a:rPr lang="fr-CA" sz="3300" dirty="0" err="1"/>
              <a:t>co</a:t>
            </a:r>
            <a:r>
              <a:rPr lang="fr-CA" sz="3300" dirty="0"/>
              <a:t>-preneuse du régime d’assurance collective ASSUREQ, avec la CSQ (comme c’était le cas avant 1997)</a:t>
            </a:r>
          </a:p>
          <a:p>
            <a:pPr>
              <a:buFont typeface="Courier New" panose="02070309020205020404" pitchFamily="49" charset="0"/>
              <a:buChar char="o"/>
            </a:pPr>
            <a:endParaRPr lang="fr-CA" sz="3300" dirty="0"/>
          </a:p>
          <a:p>
            <a:pPr>
              <a:buFont typeface="Courier New" panose="02070309020205020404" pitchFamily="49" charset="0"/>
              <a:buChar char="o"/>
            </a:pPr>
            <a:r>
              <a:rPr lang="fr-CA" sz="3300" dirty="0"/>
              <a:t>La corporation ASSUREQ est sur le point d’être dissoute (REQ)</a:t>
            </a:r>
          </a:p>
          <a:p>
            <a:pPr>
              <a:buFont typeface="Courier New" panose="02070309020205020404" pitchFamily="49" charset="0"/>
              <a:buChar char="o"/>
            </a:pPr>
            <a:endParaRPr lang="fr-CA" sz="3300" dirty="0"/>
          </a:p>
          <a:p>
            <a:pPr>
              <a:buFont typeface="Courier New" panose="02070309020205020404" pitchFamily="49" charset="0"/>
              <a:buChar char="o"/>
            </a:pPr>
            <a:r>
              <a:rPr lang="fr-CA" sz="3300" dirty="0"/>
              <a:t>Création d’un comité aviseur sur les assurances</a:t>
            </a:r>
          </a:p>
          <a:p>
            <a:endParaRPr lang="fr-CA" sz="3300" dirty="0"/>
          </a:p>
          <a:p>
            <a:pPr>
              <a:buFont typeface="Courier New" panose="02070309020205020404" pitchFamily="49" charset="0"/>
              <a:buChar char="o"/>
            </a:pPr>
            <a:r>
              <a:rPr lang="fr-CA" sz="3300" dirty="0"/>
              <a:t>Cela ne change rien pour les membres assurés</a:t>
            </a:r>
          </a:p>
          <a:p>
            <a:endParaRPr lang="fr-CA" sz="3300" dirty="0"/>
          </a:p>
          <a:p>
            <a:pPr marL="0" indent="0">
              <a:buNone/>
            </a:pPr>
            <a:r>
              <a:rPr lang="fr-CA" dirty="0"/>
              <a:t>	 </a:t>
            </a:r>
          </a:p>
          <a:p>
            <a:pPr lvl="1"/>
            <a:endParaRPr lang="fr-CA" dirty="0"/>
          </a:p>
        </p:txBody>
      </p:sp>
    </p:spTree>
    <p:extLst>
      <p:ext uri="{BB962C8B-B14F-4D97-AF65-F5344CB8AC3E}">
        <p14:creationId xmlns:p14="http://schemas.microsoft.com/office/powerpoint/2010/main" val="46272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278DAE-4FC0-D0C5-60F4-E43B24B578E1}"/>
              </a:ext>
            </a:extLst>
          </p:cNvPr>
          <p:cNvSpPr>
            <a:spLocks noGrp="1"/>
          </p:cNvSpPr>
          <p:nvPr>
            <p:ph type="title"/>
            <p:custDataLst>
              <p:tags r:id="rId1"/>
            </p:custDataLst>
          </p:nvPr>
        </p:nvSpPr>
        <p:spPr>
          <a:xfrm>
            <a:off x="1853924" y="391168"/>
            <a:ext cx="8967439" cy="1344357"/>
          </a:xfrm>
        </p:spPr>
        <p:txBody>
          <a:bodyPr/>
          <a:lstStyle/>
          <a:p>
            <a:pPr algn="ctr"/>
            <a:r>
              <a:rPr lang="fr-CA" b="1" dirty="0"/>
              <a:t>Abolition de la corporation ASSUREQ suivi</a:t>
            </a:r>
            <a:endParaRPr lang="fr-CA" dirty="0"/>
          </a:p>
        </p:txBody>
      </p:sp>
      <p:sp>
        <p:nvSpPr>
          <p:cNvPr id="3" name="Espace réservé du texte 2">
            <a:extLst>
              <a:ext uri="{FF2B5EF4-FFF2-40B4-BE49-F238E27FC236}">
                <a16:creationId xmlns:a16="http://schemas.microsoft.com/office/drawing/2014/main" id="{2793B647-C0A8-8926-2B9B-2D269B9A00B2}"/>
              </a:ext>
            </a:extLst>
          </p:cNvPr>
          <p:cNvSpPr>
            <a:spLocks noGrp="1"/>
          </p:cNvSpPr>
          <p:nvPr>
            <p:ph idx="1"/>
            <p:custDataLst>
              <p:tags r:id="rId2"/>
            </p:custDataLst>
          </p:nvPr>
        </p:nvSpPr>
        <p:spPr/>
        <p:txBody>
          <a:bodyPr>
            <a:normAutofit lnSpcReduction="10000"/>
          </a:bodyPr>
          <a:lstStyle/>
          <a:p>
            <a:pPr marL="0" indent="0">
              <a:buNone/>
            </a:pPr>
            <a:endParaRPr lang="fr-CA" dirty="0"/>
          </a:p>
          <a:p>
            <a:pPr marL="0" indent="0">
              <a:buNone/>
            </a:pPr>
            <a:r>
              <a:rPr lang="fr-CA" dirty="0"/>
              <a:t>Qu’est-ce qui change alors? </a:t>
            </a:r>
          </a:p>
          <a:p>
            <a:endParaRPr lang="fr-CA" dirty="0"/>
          </a:p>
          <a:p>
            <a:pPr lvl="1"/>
            <a:r>
              <a:rPr lang="fr-CA" sz="2800" dirty="0"/>
              <a:t>C’est dorénavant le CA de l’AREQ qui prend les décisions relatives au régime d’assurance et adopte les conditions de renouvellement d’ASSUREQ (gouvernance et imputabilité)</a:t>
            </a:r>
          </a:p>
          <a:p>
            <a:pPr lvl="1"/>
            <a:endParaRPr lang="fr-CA" sz="2800" dirty="0"/>
          </a:p>
          <a:p>
            <a:pPr lvl="1"/>
            <a:r>
              <a:rPr lang="fr-CA" sz="2800" dirty="0"/>
              <a:t>Il n’y aura plus d’assemblée générale d’ASSUREQ. Le point sur les assurances sera traité lors des conseils nationaux</a:t>
            </a:r>
            <a:endParaRPr lang="fr-CA" dirty="0"/>
          </a:p>
        </p:txBody>
      </p:sp>
    </p:spTree>
    <p:extLst>
      <p:ext uri="{BB962C8B-B14F-4D97-AF65-F5344CB8AC3E}">
        <p14:creationId xmlns:p14="http://schemas.microsoft.com/office/powerpoint/2010/main" val="1546666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9BE7FE4D-190E-67EF-AECF-2007BC4D018A}"/>
              </a:ext>
            </a:extLst>
          </p:cNvPr>
          <p:cNvSpPr>
            <a:spLocks noGrp="1"/>
          </p:cNvSpPr>
          <p:nvPr>
            <p:ph idx="1"/>
            <p:custDataLst>
              <p:tags r:id="rId1"/>
            </p:custDataLst>
          </p:nvPr>
        </p:nvSpPr>
        <p:spPr>
          <a:xfrm>
            <a:off x="838200" y="2219905"/>
            <a:ext cx="10515600" cy="4638095"/>
          </a:xfrm>
        </p:spPr>
        <p:txBody>
          <a:bodyPr>
            <a:normAutofit/>
          </a:bodyPr>
          <a:lstStyle/>
          <a:p>
            <a:pPr marL="0" indent="0" algn="ctr">
              <a:buNone/>
            </a:pPr>
            <a:endParaRPr lang="fr-CA" sz="4000" b="1" dirty="0"/>
          </a:p>
          <a:p>
            <a:pPr marL="0" indent="0" algn="ctr">
              <a:buNone/>
            </a:pPr>
            <a:r>
              <a:rPr lang="fr-CA" sz="6000" b="1" dirty="0">
                <a:latin typeface="+mj-lt"/>
              </a:rPr>
              <a:t>Informations en vrac</a:t>
            </a:r>
          </a:p>
        </p:txBody>
      </p:sp>
    </p:spTree>
    <p:extLst>
      <p:ext uri="{BB962C8B-B14F-4D97-AF65-F5344CB8AC3E}">
        <p14:creationId xmlns:p14="http://schemas.microsoft.com/office/powerpoint/2010/main" val="873567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0BE39D-CB75-D94B-4616-FE40786CB91D}"/>
              </a:ext>
            </a:extLst>
          </p:cNvPr>
          <p:cNvSpPr>
            <a:spLocks noGrp="1"/>
          </p:cNvSpPr>
          <p:nvPr>
            <p:ph type="title"/>
            <p:custDataLst>
              <p:tags r:id="rId1"/>
            </p:custDataLst>
          </p:nvPr>
        </p:nvSpPr>
        <p:spPr>
          <a:xfrm>
            <a:off x="1772901" y="333295"/>
            <a:ext cx="8967439" cy="1344357"/>
          </a:xfrm>
        </p:spPr>
        <p:txBody>
          <a:bodyPr>
            <a:normAutofit fontScale="90000"/>
          </a:bodyPr>
          <a:lstStyle/>
          <a:p>
            <a:pPr algn="ctr"/>
            <a:br>
              <a:rPr lang="fr-CA" sz="4400" b="1" dirty="0">
                <a:latin typeface="+mn-lt"/>
              </a:rPr>
            </a:br>
            <a:r>
              <a:rPr lang="fr-CA" sz="4400" b="1" dirty="0">
                <a:latin typeface="+mn-lt"/>
              </a:rPr>
              <a:t>Élargissement de l’admissibilité à ASSUREQ</a:t>
            </a:r>
            <a:br>
              <a:rPr lang="fr-CA" sz="4400" b="1" dirty="0">
                <a:latin typeface="+mn-lt"/>
              </a:rPr>
            </a:br>
            <a:endParaRPr lang="fr-CA" b="1" dirty="0">
              <a:latin typeface="+mn-lt"/>
            </a:endParaRPr>
          </a:p>
        </p:txBody>
      </p:sp>
      <p:sp>
        <p:nvSpPr>
          <p:cNvPr id="3" name="Espace réservé du texte 2">
            <a:extLst>
              <a:ext uri="{FF2B5EF4-FFF2-40B4-BE49-F238E27FC236}">
                <a16:creationId xmlns:a16="http://schemas.microsoft.com/office/drawing/2014/main" id="{7C3D83D0-E15E-6707-F9B2-D7B760A542C0}"/>
              </a:ext>
            </a:extLst>
          </p:cNvPr>
          <p:cNvSpPr>
            <a:spLocks noGrp="1"/>
          </p:cNvSpPr>
          <p:nvPr>
            <p:ph idx="1"/>
            <p:custDataLst>
              <p:tags r:id="rId2"/>
            </p:custDataLst>
          </p:nvPr>
        </p:nvSpPr>
        <p:spPr/>
        <p:txBody>
          <a:bodyPr>
            <a:normAutofit/>
          </a:bodyPr>
          <a:lstStyle/>
          <a:p>
            <a:pPr marL="0" indent="0">
              <a:buNone/>
            </a:pPr>
            <a:endParaRPr lang="fr-CA" dirty="0"/>
          </a:p>
          <a:p>
            <a:pPr marL="0" indent="0">
              <a:buNone/>
            </a:pPr>
            <a:r>
              <a:rPr lang="fr-CA" dirty="0"/>
              <a:t>Depuis 2022: 190 nouvelles adhésions dont</a:t>
            </a:r>
          </a:p>
          <a:p>
            <a:pPr marL="0" indent="0">
              <a:buNone/>
            </a:pPr>
            <a:r>
              <a:rPr lang="fr-CA" dirty="0"/>
              <a:t>	- 158 adhésions à l’AREQ et ASSUREQ</a:t>
            </a:r>
          </a:p>
          <a:p>
            <a:pPr marL="0" indent="0">
              <a:buNone/>
            </a:pPr>
            <a:r>
              <a:rPr lang="fr-CA" dirty="0"/>
              <a:t>	- 32 adhésions à l’AREQ seulement</a:t>
            </a:r>
          </a:p>
          <a:p>
            <a:pPr marL="0" indent="0">
              <a:buNone/>
            </a:pPr>
            <a:endParaRPr lang="fr-CA" dirty="0"/>
          </a:p>
          <a:p>
            <a:pPr marL="0" indent="0">
              <a:buNone/>
            </a:pPr>
            <a:r>
              <a:rPr lang="fr-CA" dirty="0"/>
              <a:t>Une nouvelle campagne d’information est en cours</a:t>
            </a:r>
          </a:p>
          <a:p>
            <a:pPr marL="0" indent="0">
              <a:buNone/>
            </a:pPr>
            <a:r>
              <a:rPr lang="fr-CA" dirty="0"/>
              <a:t>	- encarts pour bulletins sectoriels</a:t>
            </a:r>
          </a:p>
          <a:p>
            <a:pPr marL="0" indent="0">
              <a:buNone/>
            </a:pPr>
            <a:r>
              <a:rPr lang="fr-CA" dirty="0"/>
              <a:t>	- Infolettre de l’AREQ</a:t>
            </a:r>
          </a:p>
        </p:txBody>
      </p:sp>
    </p:spTree>
    <p:extLst>
      <p:ext uri="{BB962C8B-B14F-4D97-AF65-F5344CB8AC3E}">
        <p14:creationId xmlns:p14="http://schemas.microsoft.com/office/powerpoint/2010/main" val="2545015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CDCAF2-C90F-335B-79FA-778758AE4012}"/>
              </a:ext>
            </a:extLst>
          </p:cNvPr>
          <p:cNvSpPr>
            <a:spLocks noGrp="1"/>
          </p:cNvSpPr>
          <p:nvPr>
            <p:ph type="title"/>
            <p:custDataLst>
              <p:tags r:id="rId1"/>
            </p:custDataLst>
          </p:nvPr>
        </p:nvSpPr>
        <p:spPr>
          <a:xfrm>
            <a:off x="1612280" y="356444"/>
            <a:ext cx="8967439" cy="1344357"/>
          </a:xfrm>
        </p:spPr>
        <p:txBody>
          <a:bodyPr>
            <a:normAutofit fontScale="90000"/>
          </a:bodyPr>
          <a:lstStyle/>
          <a:p>
            <a:pPr algn="ctr"/>
            <a:br>
              <a:rPr lang="fr-CA" sz="4400" b="1" dirty="0">
                <a:latin typeface="+mn-lt"/>
              </a:rPr>
            </a:br>
            <a:r>
              <a:rPr lang="fr-CA" sz="4400" b="1" dirty="0">
                <a:latin typeface="+mn-lt"/>
              </a:rPr>
              <a:t>Élargissement de l’admissibilité à ASSUREQ</a:t>
            </a:r>
            <a:br>
              <a:rPr lang="fr-CA" sz="4400" b="1" dirty="0">
                <a:latin typeface="+mn-lt"/>
              </a:rPr>
            </a:br>
            <a:endParaRPr lang="fr-CA" dirty="0"/>
          </a:p>
        </p:txBody>
      </p:sp>
      <p:sp>
        <p:nvSpPr>
          <p:cNvPr id="3" name="Espace réservé du texte 2">
            <a:extLst>
              <a:ext uri="{FF2B5EF4-FFF2-40B4-BE49-F238E27FC236}">
                <a16:creationId xmlns:a16="http://schemas.microsoft.com/office/drawing/2014/main" id="{FDCFC62A-48C6-5F64-F5CE-B11C23F2FA63}"/>
              </a:ext>
            </a:extLst>
          </p:cNvPr>
          <p:cNvSpPr>
            <a:spLocks noGrp="1"/>
          </p:cNvSpPr>
          <p:nvPr>
            <p:ph idx="1"/>
            <p:custDataLst>
              <p:tags r:id="rId2"/>
            </p:custDataLst>
          </p:nvPr>
        </p:nvSpPr>
        <p:spPr/>
        <p:txBody>
          <a:bodyPr/>
          <a:lstStyle/>
          <a:p>
            <a:pPr marL="0" indent="0">
              <a:buNone/>
            </a:pPr>
            <a:endParaRPr lang="fr-CA" dirty="0">
              <a:highlight>
                <a:srgbClr val="FFFF00"/>
              </a:highlight>
            </a:endParaRPr>
          </a:p>
          <a:p>
            <a:pPr marL="0" indent="0">
              <a:buNone/>
            </a:pPr>
            <a:endParaRPr lang="fr-CA" dirty="0">
              <a:highlight>
                <a:srgbClr val="FFFF00"/>
              </a:highlight>
            </a:endParaRPr>
          </a:p>
        </p:txBody>
      </p:sp>
      <p:pic>
        <p:nvPicPr>
          <p:cNvPr id="4" name="Média en ligne 3" title="Nouvelle formule ASSUREQ pour les personnes qui n'avaient pas adhéré au moment de la retraite">
            <a:hlinkClick r:id="" action="ppaction://media"/>
            <a:extLst>
              <a:ext uri="{FF2B5EF4-FFF2-40B4-BE49-F238E27FC236}">
                <a16:creationId xmlns:a16="http://schemas.microsoft.com/office/drawing/2014/main" id="{E123E19D-D241-059B-053E-C4971026F3F6}"/>
              </a:ext>
            </a:extLst>
          </p:cNvPr>
          <p:cNvPicPr>
            <a:picLocks noRot="1" noChangeAspect="1"/>
          </p:cNvPicPr>
          <p:nvPr>
            <a:videoFile r:link="rId3"/>
          </p:nvPr>
        </p:nvPicPr>
        <p:blipFill>
          <a:blip r:embed="rId5"/>
          <a:stretch>
            <a:fillRect/>
          </a:stretch>
        </p:blipFill>
        <p:spPr>
          <a:xfrm>
            <a:off x="2551921" y="1700801"/>
            <a:ext cx="7319867" cy="4132492"/>
          </a:xfrm>
          <a:prstGeom prst="rect">
            <a:avLst/>
          </a:prstGeom>
        </p:spPr>
      </p:pic>
    </p:spTree>
    <p:extLst>
      <p:ext uri="{BB962C8B-B14F-4D97-AF65-F5344CB8AC3E}">
        <p14:creationId xmlns:p14="http://schemas.microsoft.com/office/powerpoint/2010/main" val="360043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corail nouveau logo.potx" id="{9684C0ED-9E4F-4433-9B91-19E4A25EEDF0}" vid="{2F0CD3B8-F747-4D23-B705-9063E058003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80d05f6-2365-4cf5-9c7b-66462aeea28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C9E812E40F9546A2AAC026DDC18184" ma:contentTypeVersion="15" ma:contentTypeDescription="Crée un document." ma:contentTypeScope="" ma:versionID="3be8e078f377d925d38f72f7513b2f13">
  <xsd:schema xmlns:xsd="http://www.w3.org/2001/XMLSchema" xmlns:xs="http://www.w3.org/2001/XMLSchema" xmlns:p="http://schemas.microsoft.com/office/2006/metadata/properties" xmlns:ns2="180d05f6-2365-4cf5-9c7b-66462aeea280" xmlns:ns3="7e8f7820-92ea-4068-8a4b-8e73a9553ed9" targetNamespace="http://schemas.microsoft.com/office/2006/metadata/properties" ma:root="true" ma:fieldsID="2a02087e92d4fbffdc3953b33227abf4" ns2:_="" ns3:_="">
    <xsd:import namespace="180d05f6-2365-4cf5-9c7b-66462aeea280"/>
    <xsd:import namespace="7e8f7820-92ea-4068-8a4b-8e73a9553e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0d05f6-2365-4cf5-9c7b-66462aeea2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560fdb7e-acc1-44d5-861a-23d65fba73c4"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8f7820-92ea-4068-8a4b-8e73a9553ed9"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2E916-0C76-4834-A1B4-610EE90CBF09}">
  <ds:schemaRefs>
    <ds:schemaRef ds:uri="http://schemas.microsoft.com/sharepoint/v3/contenttype/forms"/>
  </ds:schemaRefs>
</ds:datastoreItem>
</file>

<file path=customXml/itemProps2.xml><?xml version="1.0" encoding="utf-8"?>
<ds:datastoreItem xmlns:ds="http://schemas.openxmlformats.org/officeDocument/2006/customXml" ds:itemID="{A106F4EE-8A30-4EC4-A591-75921DF954B9}">
  <ds:schemaRefs>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 ds:uri="http://purl.org/dc/terms/"/>
    <ds:schemaRef ds:uri="http://schemas.microsoft.com/office/2006/documentManagement/types"/>
    <ds:schemaRef ds:uri="3188d5e9-e717-4c00-b785-feaf3bdb0f7c"/>
    <ds:schemaRef ds:uri="2e44d70f-00b2-4477-a7e3-c88887f0fd03"/>
    <ds:schemaRef ds:uri="http://schemas.microsoft.com/office/2006/metadata/properties"/>
  </ds:schemaRefs>
</ds:datastoreItem>
</file>

<file path=customXml/itemProps3.xml><?xml version="1.0" encoding="utf-8"?>
<ds:datastoreItem xmlns:ds="http://schemas.openxmlformats.org/officeDocument/2006/customXml" ds:itemID="{8CB36C6E-32D7-4515-9B58-1EEA97D291D1}"/>
</file>

<file path=docProps/app.xml><?xml version="1.0" encoding="utf-8"?>
<Properties xmlns="http://schemas.openxmlformats.org/officeDocument/2006/extended-properties" xmlns:vt="http://schemas.openxmlformats.org/officeDocument/2006/docPropsVTypes">
  <TotalTime>990</TotalTime>
  <Words>867</Words>
  <Application>Microsoft Office PowerPoint</Application>
  <PresentationFormat>Grand écran</PresentationFormat>
  <Paragraphs>116</Paragraphs>
  <Slides>24</Slides>
  <Notes>0</Notes>
  <HiddenSlides>0</HiddenSlides>
  <MMClips>2</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24</vt:i4>
      </vt:variant>
    </vt:vector>
  </HeadingPairs>
  <TitlesOfParts>
    <vt:vector size="32" baseType="lpstr">
      <vt:lpstr>Arial</vt:lpstr>
      <vt:lpstr>Calibri</vt:lpstr>
      <vt:lpstr>Courier New</vt:lpstr>
      <vt:lpstr>Inter Black</vt:lpstr>
      <vt:lpstr>Inter Medium</vt:lpstr>
      <vt:lpstr>Inter SemiBold</vt:lpstr>
      <vt:lpstr>Wingdings</vt:lpstr>
      <vt:lpstr>1_Thème Office</vt:lpstr>
      <vt:lpstr>Formation des responsables régionaux en assurances</vt:lpstr>
      <vt:lpstr>Régime d’assurance ASSUREQ</vt:lpstr>
      <vt:lpstr>Renouvellement ASSUREQ au  1er janvier 2024</vt:lpstr>
      <vt:lpstr>Renouvellement ASSUREQ au  1er janvier 2024</vt:lpstr>
      <vt:lpstr>Abolition de la corporation ASSUREQ suivi</vt:lpstr>
      <vt:lpstr>Abolition de la corporation ASSUREQ suivi</vt:lpstr>
      <vt:lpstr>Présentation PowerPoint</vt:lpstr>
      <vt:lpstr> Élargissement de l’admissibilité à ASSUREQ </vt:lpstr>
      <vt:lpstr> Élargissement de l’admissibilité à ASSUREQ </vt:lpstr>
      <vt:lpstr>Aide-mémoires en cas de décès</vt:lpstr>
      <vt:lpstr>Présentation PowerPoint</vt:lpstr>
      <vt:lpstr>Présentation PowerPoint</vt:lpstr>
      <vt:lpstr>Formulaires de réclamation papier</vt:lpstr>
      <vt:lpstr>Formulaires de réclamation papier</vt:lpstr>
      <vt:lpstr>Conférences et formations sur les assurances offertes dans les régions et secteurs</vt:lpstr>
      <vt:lpstr>Conférences et formations sur les assurances offertes dans les régions et secteurs</vt:lpstr>
      <vt:lpstr>Médicaments pour traitement de l’obésité</vt:lpstr>
      <vt:lpstr>Médicaments pour traitement de l’obésité</vt:lpstr>
      <vt:lpstr>Présentation PowerPoint</vt:lpstr>
      <vt:lpstr>Retraité réembauché vs assurances </vt:lpstr>
      <vt:lpstr>Retraité réembauché vs assurances </vt:lpstr>
      <vt:lpstr>Comprendre sa facture en pharmacie</vt:lpstr>
      <vt:lpstr>Présentation PowerPoint</vt:lpstr>
      <vt:lpstr>Formation des responsables régionaux en assurances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Régime d’assurance ASSUREQ</dc:title>
  <dc:creator>Johanne Freire</dc:creator>
  <cp:lastModifiedBy>Audrey Roy</cp:lastModifiedBy>
  <cp:revision>14</cp:revision>
  <dcterms:created xsi:type="dcterms:W3CDTF">2024-01-31T15:10:03Z</dcterms:created>
  <dcterms:modified xsi:type="dcterms:W3CDTF">2024-02-22T13:25:32Z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0x010100A0C9E812E40F9546A2AAC026DDC18184</vt:lpwstr>
  </property>
</Properties>
</file>