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85" r:id="rId11"/>
    <p:sldId id="266" r:id="rId12"/>
    <p:sldId id="267" r:id="rId13"/>
    <p:sldId id="268" r:id="rId14"/>
    <p:sldId id="28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7DE"/>
    <a:srgbClr val="223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Image 3" descr="Une image contenant habits, personne, Visage humain, texte&#10;&#10;Description générée automatiquement">
            <a:extLst>
              <a:ext uri="{FF2B5EF4-FFF2-40B4-BE49-F238E27FC236}">
                <a16:creationId xmlns:a16="http://schemas.microsoft.com/office/drawing/2014/main" id="{71EA59D3-A940-8681-BB29-608E669527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ous-titre 2">
            <a:extLst>
              <a:ext uri="{FF2B5EF4-FFF2-40B4-BE49-F238E27FC236}">
                <a16:creationId xmlns:a16="http://schemas.microsoft.com/office/drawing/2014/main" id="{7647C0B8-0B53-230D-2212-35E661DCCEF8}"/>
              </a:ext>
            </a:extLst>
          </p:cNvPr>
          <p:cNvSpPr>
            <a:spLocks noGrp="1"/>
          </p:cNvSpPr>
          <p:nvPr>
            <p:ph type="subTitle" idx="1" hasCustomPrompt="1"/>
          </p:nvPr>
        </p:nvSpPr>
        <p:spPr>
          <a:xfrm>
            <a:off x="486193" y="5177511"/>
            <a:ext cx="3684363" cy="1912434"/>
          </a:xfrm>
        </p:spPr>
        <p:txBody>
          <a:bodyPr>
            <a:normAutofit/>
          </a:bodyPr>
          <a:lstStyle>
            <a:lvl1pPr marL="0" indent="0" algn="l">
              <a:buNone/>
              <a:defRPr sz="2800">
                <a:solidFill>
                  <a:srgbClr val="FDE7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l’activité </a:t>
            </a:r>
            <a:br>
              <a:rPr lang="fr-FR" dirty="0"/>
            </a:br>
            <a:r>
              <a:rPr lang="fr-FR" dirty="0"/>
              <a:t>et date en dessous</a:t>
            </a:r>
            <a:endParaRPr lang="fr-CA" dirty="0"/>
          </a:p>
        </p:txBody>
      </p:sp>
      <p:sp>
        <p:nvSpPr>
          <p:cNvPr id="7" name="Titre 6">
            <a:extLst>
              <a:ext uri="{FF2B5EF4-FFF2-40B4-BE49-F238E27FC236}">
                <a16:creationId xmlns:a16="http://schemas.microsoft.com/office/drawing/2014/main" id="{0AD33E27-109E-98A9-A8E3-6D412353252B}"/>
              </a:ext>
            </a:extLst>
          </p:cNvPr>
          <p:cNvSpPr>
            <a:spLocks noGrp="1"/>
          </p:cNvSpPr>
          <p:nvPr>
            <p:ph type="title" hasCustomPrompt="1"/>
          </p:nvPr>
        </p:nvSpPr>
        <p:spPr>
          <a:xfrm>
            <a:off x="1672683" y="231945"/>
            <a:ext cx="9681116" cy="1177569"/>
          </a:xfrm>
        </p:spPr>
        <p:txBody>
          <a:bodyPr>
            <a:normAutofit/>
          </a:bodyPr>
          <a:lstStyle>
            <a:lvl1pPr>
              <a:defRPr sz="4000">
                <a:solidFill>
                  <a:srgbClr val="FDE7DE"/>
                </a:solidFill>
                <a:latin typeface="Inter Black" panose="02000503000000020004" pitchFamily="2" charset="0"/>
                <a:ea typeface="Inter Black" panose="02000503000000020004" pitchFamily="2" charset="0"/>
              </a:defRPr>
            </a:lvl1pPr>
          </a:lstStyle>
          <a:p>
            <a:r>
              <a:rPr lang="fr-FR" dirty="0"/>
              <a:t>MODIFIEZ LE STYLE DU TITRE</a:t>
            </a:r>
            <a:endParaRPr lang="fr-CA" dirty="0"/>
          </a:p>
        </p:txBody>
      </p:sp>
    </p:spTree>
    <p:extLst>
      <p:ext uri="{BB962C8B-B14F-4D97-AF65-F5344CB8AC3E}">
        <p14:creationId xmlns:p14="http://schemas.microsoft.com/office/powerpoint/2010/main" val="161077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descr="Une image contenant habits, personne, Visage humain, texte&#10;&#10;Description générée automatiquement">
            <a:extLst>
              <a:ext uri="{FF2B5EF4-FFF2-40B4-BE49-F238E27FC236}">
                <a16:creationId xmlns:a16="http://schemas.microsoft.com/office/drawing/2014/main" id="{F795D204-2449-7BCF-1539-D5F8CC9ACD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ous-titre 2">
            <a:extLst>
              <a:ext uri="{FF2B5EF4-FFF2-40B4-BE49-F238E27FC236}">
                <a16:creationId xmlns:a16="http://schemas.microsoft.com/office/drawing/2014/main" id="{7647C0B8-0B53-230D-2212-35E661DCCEF8}"/>
              </a:ext>
            </a:extLst>
          </p:cNvPr>
          <p:cNvSpPr>
            <a:spLocks noGrp="1"/>
          </p:cNvSpPr>
          <p:nvPr>
            <p:ph type="subTitle" idx="1" hasCustomPrompt="1"/>
          </p:nvPr>
        </p:nvSpPr>
        <p:spPr>
          <a:xfrm>
            <a:off x="490654" y="5325823"/>
            <a:ext cx="3684363" cy="1912434"/>
          </a:xfrm>
        </p:spPr>
        <p:txBody>
          <a:bodyPr>
            <a:normAutofit/>
          </a:bodyPr>
          <a:lstStyle>
            <a:lvl1pPr marL="0" indent="0" algn="l">
              <a:buNone/>
              <a:defRPr sz="2800">
                <a:solidFill>
                  <a:srgbClr val="FDE7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l’activité </a:t>
            </a:r>
            <a:br>
              <a:rPr lang="fr-FR" dirty="0"/>
            </a:br>
            <a:r>
              <a:rPr lang="fr-FR" dirty="0"/>
              <a:t>et date en dessous</a:t>
            </a:r>
            <a:endParaRPr lang="fr-CA" dirty="0"/>
          </a:p>
        </p:txBody>
      </p:sp>
    </p:spTree>
    <p:extLst>
      <p:ext uri="{BB962C8B-B14F-4D97-AF65-F5344CB8AC3E}">
        <p14:creationId xmlns:p14="http://schemas.microsoft.com/office/powerpoint/2010/main" val="403905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9" name="Image 8" descr="Une image contenant texte, Graphique, graphisme, conception&#10;&#10;Description générée automatiquement">
            <a:extLst>
              <a:ext uri="{FF2B5EF4-FFF2-40B4-BE49-F238E27FC236}">
                <a16:creationId xmlns:a16="http://schemas.microsoft.com/office/drawing/2014/main" id="{EBE50429-DD76-6D0A-FF21-FE9FAE4F0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8A67DA37-1BA5-ED60-1C48-E9BC2098B608}"/>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214A79B-9620-5553-2901-D471902C7625}"/>
              </a:ext>
            </a:extLst>
          </p:cNvPr>
          <p:cNvSpPr>
            <a:spLocks noGrp="1"/>
          </p:cNvSpPr>
          <p:nvPr>
            <p:ph type="dt" sz="half" idx="10"/>
          </p:nvPr>
        </p:nvSpPr>
        <p:spPr/>
        <p:txBody>
          <a:bodyPr/>
          <a:lstStyle/>
          <a:p>
            <a:fld id="{AC5E5956-43AD-4191-A86E-23D6FEDB4A27}" type="datetimeFigureOut">
              <a:rPr lang="fr-CA" smtClean="0"/>
              <a:t>2024-05-28</a:t>
            </a:fld>
            <a:endParaRPr lang="fr-CA"/>
          </a:p>
        </p:txBody>
      </p:sp>
      <p:sp>
        <p:nvSpPr>
          <p:cNvPr id="4" name="Espace réservé du pied de page 3">
            <a:extLst>
              <a:ext uri="{FF2B5EF4-FFF2-40B4-BE49-F238E27FC236}">
                <a16:creationId xmlns:a16="http://schemas.microsoft.com/office/drawing/2014/main" id="{1AECB1AA-C9C1-3362-F894-4DE80313C25E}"/>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5EB1E7E4-5061-C5C0-BD58-24D2B71A406B}"/>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10" name="Espace réservé du texte 2">
            <a:extLst>
              <a:ext uri="{FF2B5EF4-FFF2-40B4-BE49-F238E27FC236}">
                <a16:creationId xmlns:a16="http://schemas.microsoft.com/office/drawing/2014/main" id="{B96F6ACA-D2D3-C04B-3576-C1AD92AB9BA8}"/>
              </a:ext>
            </a:extLst>
          </p:cNvPr>
          <p:cNvSpPr>
            <a:spLocks noGrp="1"/>
          </p:cNvSpPr>
          <p:nvPr>
            <p:ph idx="1"/>
          </p:nvPr>
        </p:nvSpPr>
        <p:spPr>
          <a:xfrm>
            <a:off x="838200" y="1538868"/>
            <a:ext cx="10515600" cy="4638095"/>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78762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9" name="Image 8" descr="Une image contenant capture d’écran, texte, Graphique, graphisme&#10;&#10;Description générée automatiquement">
            <a:extLst>
              <a:ext uri="{FF2B5EF4-FFF2-40B4-BE49-F238E27FC236}">
                <a16:creationId xmlns:a16="http://schemas.microsoft.com/office/drawing/2014/main" id="{8D12B248-EFB0-13D6-D902-9D31DA21E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107515B-9F89-C97B-2945-1AA8585A3DB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D29D01A-5473-37C5-83B7-6ACEE3E82589}"/>
              </a:ext>
            </a:extLst>
          </p:cNvPr>
          <p:cNvSpPr>
            <a:spLocks noGrp="1"/>
          </p:cNvSpPr>
          <p:nvPr>
            <p:ph type="dt" sz="half" idx="10"/>
          </p:nvPr>
        </p:nvSpPr>
        <p:spPr/>
        <p:txBody>
          <a:bodyPr/>
          <a:lstStyle/>
          <a:p>
            <a:fld id="{AC5E5956-43AD-4191-A86E-23D6FEDB4A27}" type="datetimeFigureOut">
              <a:rPr lang="fr-CA" smtClean="0"/>
              <a:t>2024-05-28</a:t>
            </a:fld>
            <a:endParaRPr lang="fr-CA"/>
          </a:p>
        </p:txBody>
      </p:sp>
      <p:sp>
        <p:nvSpPr>
          <p:cNvPr id="4" name="Espace réservé du pied de page 3">
            <a:extLst>
              <a:ext uri="{FF2B5EF4-FFF2-40B4-BE49-F238E27FC236}">
                <a16:creationId xmlns:a16="http://schemas.microsoft.com/office/drawing/2014/main" id="{EAA45129-99F8-1275-49B6-484F1B27F1F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31BD832-630E-FF84-58DA-5D7DD7413C2E}"/>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8" name="Espace réservé du texte 7">
            <a:extLst>
              <a:ext uri="{FF2B5EF4-FFF2-40B4-BE49-F238E27FC236}">
                <a16:creationId xmlns:a16="http://schemas.microsoft.com/office/drawing/2014/main" id="{D78DB7DB-39AC-E3E5-C88B-144F2B91B7E2}"/>
              </a:ext>
            </a:extLst>
          </p:cNvPr>
          <p:cNvSpPr>
            <a:spLocks noGrp="1"/>
          </p:cNvSpPr>
          <p:nvPr>
            <p:ph type="body" sz="quarter" idx="13"/>
          </p:nvPr>
        </p:nvSpPr>
        <p:spPr>
          <a:xfrm>
            <a:off x="838200" y="1552575"/>
            <a:ext cx="10515600" cy="4579938"/>
          </a:xfrm>
        </p:spPr>
        <p:txBody>
          <a:bodyPr/>
          <a:lstStyle/>
          <a:p>
            <a:pPr lvl="0"/>
            <a:r>
              <a:rPr lang="fr-FR"/>
              <a:t>Modifier les styles du texte du masque
Deuxième niveau
Troisième niveau
Quatrième niveau
Cinquième niveau</a:t>
            </a:r>
            <a:endParaRPr lang="fr-CA"/>
          </a:p>
        </p:txBody>
      </p:sp>
    </p:spTree>
    <p:extLst>
      <p:ext uri="{BB962C8B-B14F-4D97-AF65-F5344CB8AC3E}">
        <p14:creationId xmlns:p14="http://schemas.microsoft.com/office/powerpoint/2010/main" val="406050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7" name="Image 6" descr="Une image contenant texte, capture d’écran, Graphique, conception&#10;&#10;Description générée automatiquement">
            <a:extLst>
              <a:ext uri="{FF2B5EF4-FFF2-40B4-BE49-F238E27FC236}">
                <a16:creationId xmlns:a16="http://schemas.microsoft.com/office/drawing/2014/main" id="{779618DC-4388-09A6-C24B-E6DE47EDB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6378344-5E35-C838-003B-4DBC6D7ECA6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749EEB6-C48B-5A9F-61A1-7A1310D0C1DE}"/>
              </a:ext>
            </a:extLst>
          </p:cNvPr>
          <p:cNvSpPr>
            <a:spLocks noGrp="1"/>
          </p:cNvSpPr>
          <p:nvPr>
            <p:ph type="dt" sz="half" idx="10"/>
          </p:nvPr>
        </p:nvSpPr>
        <p:spPr/>
        <p:txBody>
          <a:bodyPr/>
          <a:lstStyle/>
          <a:p>
            <a:fld id="{AC5E5956-43AD-4191-A86E-23D6FEDB4A27}" type="datetimeFigureOut">
              <a:rPr lang="fr-CA" smtClean="0"/>
              <a:t>2024-05-28</a:t>
            </a:fld>
            <a:endParaRPr lang="fr-CA"/>
          </a:p>
        </p:txBody>
      </p:sp>
      <p:sp>
        <p:nvSpPr>
          <p:cNvPr id="4" name="Espace réservé du pied de page 3">
            <a:extLst>
              <a:ext uri="{FF2B5EF4-FFF2-40B4-BE49-F238E27FC236}">
                <a16:creationId xmlns:a16="http://schemas.microsoft.com/office/drawing/2014/main" id="{156B6BBC-8B1F-8425-A99E-177B9F52C94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10873BA-B7F9-150E-F50E-0E5D0264F876}"/>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16" name="Espace réservé du texte 15">
            <a:extLst>
              <a:ext uri="{FF2B5EF4-FFF2-40B4-BE49-F238E27FC236}">
                <a16:creationId xmlns:a16="http://schemas.microsoft.com/office/drawing/2014/main" id="{4285034B-CF22-9BE2-8354-23294AEC4E55}"/>
              </a:ext>
            </a:extLst>
          </p:cNvPr>
          <p:cNvSpPr>
            <a:spLocks noGrp="1"/>
          </p:cNvSpPr>
          <p:nvPr>
            <p:ph type="body" sz="quarter" idx="13"/>
          </p:nvPr>
        </p:nvSpPr>
        <p:spPr>
          <a:xfrm>
            <a:off x="838200" y="1547813"/>
            <a:ext cx="10515600" cy="4303712"/>
          </a:xfrm>
        </p:spPr>
        <p:txBody>
          <a:bodyPr/>
          <a:lstStyle/>
          <a:p>
            <a:pPr lvl="0"/>
            <a:r>
              <a:rPr lang="fr-FR"/>
              <a:t>Modifier les styles du texte du masque
Deuxième niveau
Troisième niveau
Quatrième niveau
Cinquième niveau</a:t>
            </a:r>
            <a:endParaRPr lang="fr-CA"/>
          </a:p>
        </p:txBody>
      </p:sp>
    </p:spTree>
    <p:extLst>
      <p:ext uri="{BB962C8B-B14F-4D97-AF65-F5344CB8AC3E}">
        <p14:creationId xmlns:p14="http://schemas.microsoft.com/office/powerpoint/2010/main" val="383295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9" name="Image 8" descr="Une image contenant texte, capture d’écran, enveloppe, conception&#10;&#10;Description générée automatiquement">
            <a:extLst>
              <a:ext uri="{FF2B5EF4-FFF2-40B4-BE49-F238E27FC236}">
                <a16:creationId xmlns:a16="http://schemas.microsoft.com/office/drawing/2014/main" id="{7639B8A6-E1C4-3C5B-8AD6-746CAFCAA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C5B60DB-ED28-9AF4-0AA2-82325242B52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A6154E4-18EE-2874-192C-6A1D7CA0E9E6}"/>
              </a:ext>
            </a:extLst>
          </p:cNvPr>
          <p:cNvSpPr>
            <a:spLocks noGrp="1"/>
          </p:cNvSpPr>
          <p:nvPr>
            <p:ph type="dt" sz="half" idx="10"/>
          </p:nvPr>
        </p:nvSpPr>
        <p:spPr/>
        <p:txBody>
          <a:bodyPr/>
          <a:lstStyle/>
          <a:p>
            <a:fld id="{AC5E5956-43AD-4191-A86E-23D6FEDB4A27}" type="datetimeFigureOut">
              <a:rPr lang="fr-CA" smtClean="0"/>
              <a:t>2024-05-28</a:t>
            </a:fld>
            <a:endParaRPr lang="fr-CA"/>
          </a:p>
        </p:txBody>
      </p:sp>
      <p:sp>
        <p:nvSpPr>
          <p:cNvPr id="4" name="Espace réservé du pied de page 3">
            <a:extLst>
              <a:ext uri="{FF2B5EF4-FFF2-40B4-BE49-F238E27FC236}">
                <a16:creationId xmlns:a16="http://schemas.microsoft.com/office/drawing/2014/main" id="{4504884D-E5AE-3658-1B2A-0F2DD176245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BB17155-0545-9B5E-925B-831705C833DC}"/>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10" name="Espace réservé du texte 9">
            <a:extLst>
              <a:ext uri="{FF2B5EF4-FFF2-40B4-BE49-F238E27FC236}">
                <a16:creationId xmlns:a16="http://schemas.microsoft.com/office/drawing/2014/main" id="{719E92A9-7BAF-0958-7A5E-DC558179A00A}"/>
              </a:ext>
            </a:extLst>
          </p:cNvPr>
          <p:cNvSpPr>
            <a:spLocks noGrp="1"/>
          </p:cNvSpPr>
          <p:nvPr>
            <p:ph type="body" sz="quarter" idx="13"/>
          </p:nvPr>
        </p:nvSpPr>
        <p:spPr>
          <a:xfrm>
            <a:off x="838200" y="1574800"/>
            <a:ext cx="10515600" cy="4273550"/>
          </a:xfrm>
        </p:spPr>
        <p:txBody>
          <a:bodyPr/>
          <a:lstStyle/>
          <a:p>
            <a:pPr lvl="0"/>
            <a:r>
              <a:rPr lang="fr-FR"/>
              <a:t>Modifier les styles du texte du masque
Deuxième niveau
Troisième niveau
Quatrième niveau
Cinquième niveau</a:t>
            </a:r>
            <a:endParaRPr lang="fr-CA"/>
          </a:p>
        </p:txBody>
      </p:sp>
    </p:spTree>
    <p:extLst>
      <p:ext uri="{BB962C8B-B14F-4D97-AF65-F5344CB8AC3E}">
        <p14:creationId xmlns:p14="http://schemas.microsoft.com/office/powerpoint/2010/main" val="257316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pic>
        <p:nvPicPr>
          <p:cNvPr id="6" name="Image 5" descr="Une image contenant texte, capture d’écran, Rectangle, conception&#10;&#10;Description générée automatiquement">
            <a:extLst>
              <a:ext uri="{FF2B5EF4-FFF2-40B4-BE49-F238E27FC236}">
                <a16:creationId xmlns:a16="http://schemas.microsoft.com/office/drawing/2014/main" id="{246FA89E-05CC-8154-F273-992BB0CF5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581B507-3C76-9837-4616-91371082E6FD}"/>
              </a:ext>
            </a:extLst>
          </p:cNvPr>
          <p:cNvSpPr>
            <a:spLocks noGrp="1"/>
          </p:cNvSpPr>
          <p:nvPr>
            <p:ph type="title"/>
          </p:nvPr>
        </p:nvSpPr>
        <p:spPr>
          <a:xfrm>
            <a:off x="675314" y="432033"/>
            <a:ext cx="10678485" cy="1048849"/>
          </a:xfrm>
        </p:spPr>
        <p:txBody>
          <a:bodyPr/>
          <a:lstStyle/>
          <a:p>
            <a:r>
              <a:rPr lang="fr-FR"/>
              <a:t>Modifiez le style du titre</a:t>
            </a:r>
            <a:endParaRPr lang="fr-CA"/>
          </a:p>
        </p:txBody>
      </p:sp>
      <p:sp>
        <p:nvSpPr>
          <p:cNvPr id="4" name="Espace réservé du texte 9">
            <a:extLst>
              <a:ext uri="{FF2B5EF4-FFF2-40B4-BE49-F238E27FC236}">
                <a16:creationId xmlns:a16="http://schemas.microsoft.com/office/drawing/2014/main" id="{FD3D16CA-4779-5D65-8CB2-8A7FE9EC1C7C}"/>
              </a:ext>
            </a:extLst>
          </p:cNvPr>
          <p:cNvSpPr>
            <a:spLocks noGrp="1"/>
          </p:cNvSpPr>
          <p:nvPr>
            <p:ph type="body" sz="quarter" idx="13"/>
          </p:nvPr>
        </p:nvSpPr>
        <p:spPr>
          <a:xfrm>
            <a:off x="675314" y="1832994"/>
            <a:ext cx="10678486" cy="4015356"/>
          </a:xfrm>
        </p:spPr>
        <p:txBody>
          <a:bodyPr/>
          <a:lstStyle/>
          <a:p>
            <a:pPr lvl="0"/>
            <a:r>
              <a:rPr lang="fr-FR"/>
              <a:t>Modifier les styles du texte du masque
Deuxième niveau
Troisième niveau
Quatrième niveau
Cinquième niveau</a:t>
            </a:r>
            <a:endParaRPr lang="fr-CA"/>
          </a:p>
        </p:txBody>
      </p:sp>
    </p:spTree>
    <p:extLst>
      <p:ext uri="{BB962C8B-B14F-4D97-AF65-F5344CB8AC3E}">
        <p14:creationId xmlns:p14="http://schemas.microsoft.com/office/powerpoint/2010/main" val="220521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Disposition personnalisée">
    <p:spTree>
      <p:nvGrpSpPr>
        <p:cNvPr id="1" name=""/>
        <p:cNvGrpSpPr/>
        <p:nvPr/>
      </p:nvGrpSpPr>
      <p:grpSpPr>
        <a:xfrm>
          <a:off x="0" y="0"/>
          <a:ext cx="0" cy="0"/>
          <a:chOff x="0" y="0"/>
          <a:chExt cx="0" cy="0"/>
        </a:xfrm>
      </p:grpSpPr>
      <p:pic>
        <p:nvPicPr>
          <p:cNvPr id="3" name="Image 2" descr="Une image contenant conception&#10;&#10;Description générée automatiquement avec une confiance faible">
            <a:extLst>
              <a:ext uri="{FF2B5EF4-FFF2-40B4-BE49-F238E27FC236}">
                <a16:creationId xmlns:a16="http://schemas.microsoft.com/office/drawing/2014/main" id="{52E4758D-BBE7-0C30-5620-83FAC70C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581B507-3C76-9837-4616-91371082E6FD}"/>
              </a:ext>
            </a:extLst>
          </p:cNvPr>
          <p:cNvSpPr>
            <a:spLocks noGrp="1"/>
          </p:cNvSpPr>
          <p:nvPr>
            <p:ph type="title"/>
          </p:nvPr>
        </p:nvSpPr>
        <p:spPr>
          <a:xfrm>
            <a:off x="675314" y="136525"/>
            <a:ext cx="10678485" cy="1344357"/>
          </a:xfrm>
        </p:spPr>
        <p:txBody>
          <a:bodyPr/>
          <a:lstStyle/>
          <a:p>
            <a:r>
              <a:rPr lang="fr-FR"/>
              <a:t>Modifiez le style du titre</a:t>
            </a:r>
            <a:endParaRPr lang="fr-CA"/>
          </a:p>
        </p:txBody>
      </p:sp>
      <p:sp>
        <p:nvSpPr>
          <p:cNvPr id="4" name="Espace réservé du texte 9">
            <a:extLst>
              <a:ext uri="{FF2B5EF4-FFF2-40B4-BE49-F238E27FC236}">
                <a16:creationId xmlns:a16="http://schemas.microsoft.com/office/drawing/2014/main" id="{FD3D16CA-4779-5D65-8CB2-8A7FE9EC1C7C}"/>
              </a:ext>
            </a:extLst>
          </p:cNvPr>
          <p:cNvSpPr>
            <a:spLocks noGrp="1"/>
          </p:cNvSpPr>
          <p:nvPr>
            <p:ph type="body" sz="quarter" idx="13"/>
          </p:nvPr>
        </p:nvSpPr>
        <p:spPr>
          <a:xfrm>
            <a:off x="675314" y="1832994"/>
            <a:ext cx="10678486" cy="4015356"/>
          </a:xfrm>
        </p:spPr>
        <p:txBody>
          <a:bodyPr/>
          <a:lstStyle/>
          <a:p>
            <a:pPr lvl="0"/>
            <a:r>
              <a:rPr lang="fr-FR"/>
              <a:t>Modifier les styles du texte du masque
Deuxième niveau
Troisième niveau
Quatrième niveau
Cinquième niveau</a:t>
            </a:r>
            <a:endParaRPr lang="fr-CA"/>
          </a:p>
        </p:txBody>
      </p:sp>
    </p:spTree>
    <p:extLst>
      <p:ext uri="{BB962C8B-B14F-4D97-AF65-F5344CB8AC3E}">
        <p14:creationId xmlns:p14="http://schemas.microsoft.com/office/powerpoint/2010/main" val="415568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spTree>
      <p:nvGrpSpPr>
        <p:cNvPr id="1" name=""/>
        <p:cNvGrpSpPr/>
        <p:nvPr/>
      </p:nvGrpSpPr>
      <p:grpSpPr>
        <a:xfrm>
          <a:off x="0" y="0"/>
          <a:ext cx="0" cy="0"/>
          <a:chOff x="0" y="0"/>
          <a:chExt cx="0" cy="0"/>
        </a:xfrm>
      </p:grpSpPr>
      <p:pic>
        <p:nvPicPr>
          <p:cNvPr id="3" name="Image 2" descr="Une image contenant conception&#10;&#10;Description générée automatiquement avec une confiance faible">
            <a:extLst>
              <a:ext uri="{FF2B5EF4-FFF2-40B4-BE49-F238E27FC236}">
                <a16:creationId xmlns:a16="http://schemas.microsoft.com/office/drawing/2014/main" id="{52E4758D-BBE7-0C30-5620-83FAC70C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Espace réservé pour une image  8">
            <a:extLst>
              <a:ext uri="{FF2B5EF4-FFF2-40B4-BE49-F238E27FC236}">
                <a16:creationId xmlns:a16="http://schemas.microsoft.com/office/drawing/2014/main" id="{0DEC378C-987B-5920-5EBC-57B09761CA9B}"/>
              </a:ext>
            </a:extLst>
          </p:cNvPr>
          <p:cNvSpPr>
            <a:spLocks noGrp="1"/>
          </p:cNvSpPr>
          <p:nvPr>
            <p:ph type="pic" sz="quarter" idx="10" hasCustomPrompt="1"/>
          </p:nvPr>
        </p:nvSpPr>
        <p:spPr>
          <a:xfrm>
            <a:off x="468313" y="597705"/>
            <a:ext cx="11263312" cy="5076020"/>
          </a:xfrm>
        </p:spPr>
        <p:txBody>
          <a:bodyPr/>
          <a:lstStyle>
            <a:lvl1pPr marL="0" indent="0">
              <a:buNone/>
              <a:defRPr/>
            </a:lvl1pPr>
          </a:lstStyle>
          <a:p>
            <a:r>
              <a:rPr lang="fr-CA" dirty="0"/>
              <a:t>Vidéo, image, graphique, etc.</a:t>
            </a:r>
          </a:p>
        </p:txBody>
      </p:sp>
    </p:spTree>
    <p:extLst>
      <p:ext uri="{BB962C8B-B14F-4D97-AF65-F5344CB8AC3E}">
        <p14:creationId xmlns:p14="http://schemas.microsoft.com/office/powerpoint/2010/main" val="2464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C7D6AA1-0079-C5A8-03F0-4BDB2AA48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ce réservé pour une image  4">
            <a:extLst>
              <a:ext uri="{FF2B5EF4-FFF2-40B4-BE49-F238E27FC236}">
                <a16:creationId xmlns:a16="http://schemas.microsoft.com/office/drawing/2014/main" id="{0B0BB22F-2520-A0EB-B403-F60DE7E47C30}"/>
              </a:ext>
            </a:extLst>
          </p:cNvPr>
          <p:cNvSpPr>
            <a:spLocks noGrp="1"/>
          </p:cNvSpPr>
          <p:nvPr>
            <p:ph type="pic" sz="quarter" idx="10" hasCustomPrompt="1"/>
          </p:nvPr>
        </p:nvSpPr>
        <p:spPr>
          <a:xfrm>
            <a:off x="160338" y="147638"/>
            <a:ext cx="11904662" cy="6605587"/>
          </a:xfrm>
        </p:spPr>
        <p:txBody>
          <a:bodyPr/>
          <a:lstStyle>
            <a:lvl1pPr marL="0" indent="0">
              <a:buNone/>
              <a:defRPr/>
            </a:lvl1pPr>
          </a:lstStyle>
          <a:p>
            <a:r>
              <a:rPr lang="fr-CA" dirty="0"/>
              <a:t>Image pleine page</a:t>
            </a:r>
          </a:p>
        </p:txBody>
      </p:sp>
    </p:spTree>
    <p:extLst>
      <p:ext uri="{BB962C8B-B14F-4D97-AF65-F5344CB8AC3E}">
        <p14:creationId xmlns:p14="http://schemas.microsoft.com/office/powerpoint/2010/main" val="367078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Une image contenant capture d’écran, texte, Graphique, graphisme&#10;&#10;Description générée automatiquement">
            <a:extLst>
              <a:ext uri="{FF2B5EF4-FFF2-40B4-BE49-F238E27FC236}">
                <a16:creationId xmlns:a16="http://schemas.microsoft.com/office/drawing/2014/main" id="{9BFE078B-76C0-A53D-C06F-AB01877289C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a:extLst>
              <a:ext uri="{FF2B5EF4-FFF2-40B4-BE49-F238E27FC236}">
                <a16:creationId xmlns:a16="http://schemas.microsoft.com/office/drawing/2014/main" id="{45A86551-A46C-BD4B-9410-72A6D0F84E31}"/>
              </a:ext>
            </a:extLst>
          </p:cNvPr>
          <p:cNvSpPr>
            <a:spLocks noGrp="1"/>
          </p:cNvSpPr>
          <p:nvPr>
            <p:ph type="title"/>
          </p:nvPr>
        </p:nvSpPr>
        <p:spPr>
          <a:xfrm>
            <a:off x="2386360" y="136525"/>
            <a:ext cx="8967439" cy="1344357"/>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DAC0DE8D-DBC8-E3E2-2165-9DF0BCC281CF}"/>
              </a:ext>
            </a:extLst>
          </p:cNvPr>
          <p:cNvSpPr>
            <a:spLocks noGrp="1"/>
          </p:cNvSpPr>
          <p:nvPr>
            <p:ph type="body" idx="1"/>
          </p:nvPr>
        </p:nvSpPr>
        <p:spPr>
          <a:xfrm>
            <a:off x="838200" y="1617407"/>
            <a:ext cx="10515600" cy="455955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endParaRPr lang="fr-CA" dirty="0"/>
          </a:p>
        </p:txBody>
      </p:sp>
      <p:sp>
        <p:nvSpPr>
          <p:cNvPr id="4" name="Espace réservé de la date 3">
            <a:extLst>
              <a:ext uri="{FF2B5EF4-FFF2-40B4-BE49-F238E27FC236}">
                <a16:creationId xmlns:a16="http://schemas.microsoft.com/office/drawing/2014/main" id="{F8CA0412-7BB5-AE69-C46E-DFAC96A37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5956-43AD-4191-A86E-23D6FEDB4A27}" type="datetimeFigureOut">
              <a:rPr lang="fr-CA" smtClean="0"/>
              <a:t>2024-05-28</a:t>
            </a:fld>
            <a:endParaRPr lang="fr-CA"/>
          </a:p>
        </p:txBody>
      </p:sp>
      <p:sp>
        <p:nvSpPr>
          <p:cNvPr id="5" name="Espace réservé du pied de page 4">
            <a:extLst>
              <a:ext uri="{FF2B5EF4-FFF2-40B4-BE49-F238E27FC236}">
                <a16:creationId xmlns:a16="http://schemas.microsoft.com/office/drawing/2014/main" id="{7DF238FE-C691-41DF-F4BE-C8DDECF13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B2417C2-5137-9A8B-13BA-C0A59A5A5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23E00-6112-4193-A653-A3278C30EE9E}" type="slidenum">
              <a:rPr lang="fr-CA" smtClean="0"/>
              <a:t>‹N°›</a:t>
            </a:fld>
            <a:endParaRPr lang="fr-CA"/>
          </a:p>
        </p:txBody>
      </p:sp>
    </p:spTree>
    <p:extLst>
      <p:ext uri="{BB962C8B-B14F-4D97-AF65-F5344CB8AC3E}">
        <p14:creationId xmlns:p14="http://schemas.microsoft.com/office/powerpoint/2010/main" val="3497511965"/>
      </p:ext>
    </p:extLst>
  </p:cSld>
  <p:clrMap bg1="lt1" tx1="dk1" bg2="lt2" tx2="dk2" accent1="accent1" accent2="accent2" accent3="accent3" accent4="accent4" accent5="accent5" accent6="accent6" hlink="hlink" folHlink="folHlink"/>
  <p:sldLayoutIdLst>
    <p:sldLayoutId id="2147483661" r:id="rId1"/>
    <p:sldLayoutId id="2147483657" r:id="rId2"/>
    <p:sldLayoutId id="2147483653" r:id="rId3"/>
    <p:sldLayoutId id="2147483662" r:id="rId4"/>
    <p:sldLayoutId id="2147483652" r:id="rId5"/>
    <p:sldLayoutId id="2147483654" r:id="rId6"/>
    <p:sldLayoutId id="2147483659" r:id="rId7"/>
    <p:sldLayoutId id="2147483658" r:id="rId8"/>
    <p:sldLayoutId id="2147483655" r:id="rId9"/>
    <p:sldLayoutId id="2147483656" r:id="rId10"/>
  </p:sldLayoutIdLst>
  <p:txStyles>
    <p:titleStyle>
      <a:lvl1pPr algn="l" defTabSz="914400" rtl="0" eaLnBrk="1" latinLnBrk="0" hangingPunct="1">
        <a:lnSpc>
          <a:spcPct val="90000"/>
        </a:lnSpc>
        <a:spcBef>
          <a:spcPct val="0"/>
        </a:spcBef>
        <a:buNone/>
        <a:defRPr sz="4000" kern="1200">
          <a:solidFill>
            <a:srgbClr val="223251"/>
          </a:solidFill>
          <a:latin typeface="Inter SemiBold" panose="02000503000000020004" pitchFamily="2" charset="0"/>
          <a:ea typeface="Inter SemiBold" panose="02000503000000020004" pitchFamily="2" charset="0"/>
          <a:cs typeface="+mj-cs"/>
        </a:defRPr>
      </a:lvl1pPr>
    </p:titleStyle>
    <p:bodyStyle>
      <a:lvl1pPr marL="457200" indent="-457200" algn="l" defTabSz="914400" rtl="0" eaLnBrk="1" latinLnBrk="0" hangingPunct="1">
        <a:lnSpc>
          <a:spcPct val="90000"/>
        </a:lnSpc>
        <a:spcBef>
          <a:spcPts val="1000"/>
        </a:spcBef>
        <a:buFontTx/>
        <a:buBlip>
          <a:blip r:embed="rId13"/>
        </a:buBlip>
        <a:defRPr sz="2800" kern="1200">
          <a:solidFill>
            <a:srgbClr val="223251"/>
          </a:solidFill>
          <a:latin typeface="Inter Medium" panose="02000503000000020004" pitchFamily="2" charset="0"/>
          <a:ea typeface="Inter Medium" panose="02000503000000020004" pitchFamily="2" charset="0"/>
          <a:cs typeface="+mn-cs"/>
        </a:defRPr>
      </a:lvl1pPr>
      <a:lvl2pPr marL="914400" indent="-457200" algn="l" defTabSz="914400" rtl="0" eaLnBrk="1" latinLnBrk="0" hangingPunct="1">
        <a:lnSpc>
          <a:spcPct val="90000"/>
        </a:lnSpc>
        <a:spcBef>
          <a:spcPts val="500"/>
        </a:spcBef>
        <a:buFontTx/>
        <a:buBlip>
          <a:blip r:embed="rId14"/>
        </a:buBlip>
        <a:defRPr sz="2800" kern="1200">
          <a:solidFill>
            <a:srgbClr val="223251"/>
          </a:solidFill>
          <a:latin typeface="Inter Medium" panose="02000503000000020004" pitchFamily="2" charset="0"/>
          <a:ea typeface="Inter Medium"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223251"/>
          </a:solidFill>
          <a:latin typeface="Inter Medium" panose="02000503000000020004" pitchFamily="2" charset="0"/>
          <a:ea typeface="Inter Medium"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223251"/>
          </a:solidFill>
          <a:latin typeface="Inter Medium" panose="02000503000000020004" pitchFamily="2" charset="0"/>
          <a:ea typeface="Inter Medium"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223251"/>
          </a:solidFill>
          <a:latin typeface="Inter Medium" panose="02000503000000020004" pitchFamily="2" charset="0"/>
          <a:ea typeface="Inter Medium"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tags" Target="../tags/tag4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tags" Target="../tags/tag5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5.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7.xml"/><Relationship Id="rId1" Type="http://schemas.openxmlformats.org/officeDocument/2006/relationships/tags" Target="../tags/tag56.xml"/></Relationships>
</file>

<file path=ppt/slides/_rels/slide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F0A6B0F-B584-105C-4B36-6076E2C99E34}"/>
              </a:ext>
            </a:extLst>
          </p:cNvPr>
          <p:cNvSpPr>
            <a:spLocks noGrp="1"/>
          </p:cNvSpPr>
          <p:nvPr>
            <p:ph type="title"/>
            <p:custDataLst>
              <p:tags r:id="rId1"/>
            </p:custDataLst>
          </p:nvPr>
        </p:nvSpPr>
        <p:spPr>
          <a:xfrm>
            <a:off x="2617562" y="567225"/>
            <a:ext cx="10234838" cy="1271735"/>
          </a:xfrm>
        </p:spPr>
        <p:txBody>
          <a:bodyPr>
            <a:normAutofit fontScale="90000"/>
          </a:bodyPr>
          <a:lstStyle/>
          <a:p>
            <a:r>
              <a:rPr lang="fr-CA" sz="6600" dirty="0"/>
              <a:t>Aide médicale à mourir</a:t>
            </a:r>
            <a:br>
              <a:rPr lang="fr-CA" dirty="0"/>
            </a:br>
            <a:r>
              <a:rPr lang="fr-CA" sz="3200" dirty="0"/>
              <a:t>Une loi évolutive pour la dignité en fin de vie</a:t>
            </a:r>
            <a:br>
              <a:rPr lang="fr-CA" sz="4000" dirty="0"/>
            </a:br>
            <a:endParaRPr lang="fr-CA" dirty="0"/>
          </a:p>
        </p:txBody>
      </p:sp>
      <p:sp>
        <p:nvSpPr>
          <p:cNvPr id="7" name="ZoneTexte 6">
            <a:extLst>
              <a:ext uri="{FF2B5EF4-FFF2-40B4-BE49-F238E27FC236}">
                <a16:creationId xmlns:a16="http://schemas.microsoft.com/office/drawing/2014/main" id="{2E455351-9F67-C363-CD2F-8325B0AC3083}"/>
              </a:ext>
            </a:extLst>
          </p:cNvPr>
          <p:cNvSpPr txBox="1"/>
          <p:nvPr>
            <p:custDataLst>
              <p:tags r:id="rId2"/>
            </p:custDataLst>
          </p:nvPr>
        </p:nvSpPr>
        <p:spPr>
          <a:xfrm>
            <a:off x="486832" y="5472853"/>
            <a:ext cx="3546687" cy="954107"/>
          </a:xfrm>
          <a:prstGeom prst="rect">
            <a:avLst/>
          </a:prstGeom>
          <a:noFill/>
        </p:spPr>
        <p:txBody>
          <a:bodyPr wrap="square" rtlCol="0">
            <a:spAutoFit/>
          </a:bodyPr>
          <a:lstStyle/>
          <a:p>
            <a:r>
              <a:rPr lang="fr-CA" sz="2800" dirty="0">
                <a:solidFill>
                  <a:schemeClr val="bg1"/>
                </a:solidFill>
                <a:latin typeface="Inter Medium" panose="02000503000000020004" pitchFamily="2" charset="0"/>
                <a:ea typeface="Inter Medium" panose="02000503000000020004" pitchFamily="2" charset="0"/>
                <a:cs typeface="Louis George Cafe" pitchFamily="2" charset="-128"/>
              </a:rPr>
              <a:t>Samuel Labrecque</a:t>
            </a:r>
          </a:p>
          <a:p>
            <a:r>
              <a:rPr lang="fr-CA" sz="2800" dirty="0">
                <a:solidFill>
                  <a:schemeClr val="bg1"/>
                </a:solidFill>
                <a:latin typeface="Inter Medium" panose="02000503000000020004" pitchFamily="2" charset="0"/>
                <a:ea typeface="Inter Medium" panose="02000503000000020004" pitchFamily="2" charset="0"/>
                <a:cs typeface="Louis George Cafe" pitchFamily="2" charset="-128"/>
              </a:rPr>
              <a:t>Mai 2023</a:t>
            </a:r>
          </a:p>
        </p:txBody>
      </p:sp>
    </p:spTree>
    <p:extLst>
      <p:ext uri="{BB962C8B-B14F-4D97-AF65-F5344CB8AC3E}">
        <p14:creationId xmlns:p14="http://schemas.microsoft.com/office/powerpoint/2010/main" val="261252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44B1653-3F35-C771-7583-3B685252AC45}"/>
              </a:ext>
            </a:extLst>
          </p:cNvPr>
          <p:cNvSpPr>
            <a:spLocks noGrp="1"/>
          </p:cNvSpPr>
          <p:nvPr>
            <p:ph type="title"/>
            <p:custDataLst>
              <p:tags r:id="rId1"/>
            </p:custDataLst>
          </p:nvPr>
        </p:nvSpPr>
        <p:spPr>
          <a:xfrm>
            <a:off x="675314" y="432033"/>
            <a:ext cx="10678485" cy="1660927"/>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938020"/>
            <a:ext cx="11263312" cy="4648200"/>
          </a:xfrm>
        </p:spPr>
        <p:txBody>
          <a:bodyPr>
            <a:normAutofit/>
          </a:bodyPr>
          <a:lstStyle/>
          <a:p>
            <a:pPr lvl="1">
              <a:lnSpc>
                <a:spcPct val="120000"/>
              </a:lnSpc>
              <a:spcBef>
                <a:spcPts val="0"/>
              </a:spcBef>
            </a:pPr>
            <a:r>
              <a:rPr lang="fr-FR" sz="2400" dirty="0"/>
              <a:t>en s’assurant de la persistance de ses souffrances et de sa volonté exprimée de façon répétée d’obtenir l’aide médicale à mourir, en discutant avec elle à des moments différents. Ces discussions doivent être espacées par un délai raisonnable, tenant compte de l'évolution de son état;</a:t>
            </a:r>
          </a:p>
          <a:p>
            <a:pPr marL="457200" lvl="1" indent="0">
              <a:lnSpc>
                <a:spcPct val="120000"/>
              </a:lnSpc>
              <a:spcBef>
                <a:spcPts val="0"/>
              </a:spcBef>
              <a:buNone/>
            </a:pPr>
            <a:endParaRPr lang="fr-FR" sz="2400" dirty="0"/>
          </a:p>
          <a:p>
            <a:pPr lvl="1">
              <a:lnSpc>
                <a:spcPct val="120000"/>
              </a:lnSpc>
              <a:spcBef>
                <a:spcPts val="0"/>
              </a:spcBef>
            </a:pPr>
            <a:r>
              <a:rPr lang="fr-FR" sz="2400" dirty="0"/>
              <a:t>en discutant de la demande de la personne avec des membres de l’équipe de soins qui sont en contact régulier avec elle;</a:t>
            </a:r>
          </a:p>
          <a:p>
            <a:pPr marL="457200" lvl="1" indent="0">
              <a:lnSpc>
                <a:spcPct val="120000"/>
              </a:lnSpc>
              <a:spcBef>
                <a:spcPts val="0"/>
              </a:spcBef>
              <a:buNone/>
            </a:pPr>
            <a:endParaRPr lang="fr-FR" dirty="0"/>
          </a:p>
        </p:txBody>
      </p:sp>
    </p:spTree>
    <p:extLst>
      <p:ext uri="{BB962C8B-B14F-4D97-AF65-F5344CB8AC3E}">
        <p14:creationId xmlns:p14="http://schemas.microsoft.com/office/powerpoint/2010/main" val="322325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6CC7396-C874-D378-C6BD-F796D8E2BCD9}"/>
              </a:ext>
            </a:extLst>
          </p:cNvPr>
          <p:cNvSpPr>
            <a:spLocks noGrp="1"/>
          </p:cNvSpPr>
          <p:nvPr>
            <p:ph type="title"/>
            <p:custDataLst>
              <p:tags r:id="rId1"/>
            </p:custDataLst>
          </p:nvPr>
        </p:nvSpPr>
        <p:spPr>
          <a:xfrm>
            <a:off x="675314" y="432033"/>
            <a:ext cx="10678485" cy="1671087"/>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20700" y="2020888"/>
            <a:ext cx="11150600" cy="4497387"/>
          </a:xfrm>
        </p:spPr>
        <p:txBody>
          <a:bodyPr>
            <a:noAutofit/>
          </a:bodyPr>
          <a:lstStyle/>
          <a:p>
            <a:pPr lvl="1">
              <a:lnSpc>
                <a:spcPct val="100000"/>
              </a:lnSpc>
              <a:spcBef>
                <a:spcPts val="0"/>
              </a:spcBef>
            </a:pPr>
            <a:r>
              <a:rPr lang="fr-FR" sz="2400" dirty="0"/>
              <a:t>en discutant de la demande de la personne avec ses proches, si elle le souhaite.</a:t>
            </a:r>
          </a:p>
          <a:p>
            <a:pPr>
              <a:lnSpc>
                <a:spcPct val="100000"/>
              </a:lnSpc>
              <a:spcBef>
                <a:spcPts val="600"/>
              </a:spcBef>
            </a:pPr>
            <a:r>
              <a:rPr lang="fr-FR" sz="2400" dirty="0"/>
              <a:t>S’assurer que la personne a eu l’occasion de discuter de sa demande avec les personnes qu’elle souhaitait informer.</a:t>
            </a:r>
          </a:p>
          <a:p>
            <a:pPr>
              <a:lnSpc>
                <a:spcPct val="100000"/>
              </a:lnSpc>
              <a:spcBef>
                <a:spcPts val="0"/>
              </a:spcBef>
            </a:pPr>
            <a:r>
              <a:rPr lang="fr-FR" sz="2400" dirty="0"/>
              <a:t>Obtenir l’avis d’un second médecin indépendant, confirmant le respect des conditions pour obtenir l’aide médicale à mourir.</a:t>
            </a:r>
          </a:p>
          <a:p>
            <a:pPr>
              <a:lnSpc>
                <a:spcPct val="100000"/>
              </a:lnSpc>
              <a:spcBef>
                <a:spcPts val="0"/>
              </a:spcBef>
            </a:pPr>
            <a:r>
              <a:rPr lang="fr-FR" sz="2400" dirty="0"/>
              <a:t>Le médecin qui administre l’aide médicale à mourir doit être indépendant, tant à l’égard de la personne qui fait la demande qu’à l’égard du second médecin. Le second médecin doit aussi être indépendant à l’égard de la personne qui fait la demande d’aide médicale à mourir.</a:t>
            </a:r>
          </a:p>
        </p:txBody>
      </p:sp>
    </p:spTree>
    <p:extLst>
      <p:ext uri="{BB962C8B-B14F-4D97-AF65-F5344CB8AC3E}">
        <p14:creationId xmlns:p14="http://schemas.microsoft.com/office/powerpoint/2010/main" val="320813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067B15-1E81-A2A9-A807-6B1EC62B8BB3}"/>
              </a:ext>
            </a:extLst>
          </p:cNvPr>
          <p:cNvSpPr>
            <a:spLocks noGrp="1"/>
          </p:cNvSpPr>
          <p:nvPr>
            <p:ph type="title"/>
            <p:custDataLst>
              <p:tags r:id="rId1"/>
            </p:custDataLst>
          </p:nvPr>
        </p:nvSpPr>
        <p:spPr>
          <a:xfrm>
            <a:off x="675314" y="432033"/>
            <a:ext cx="10678485" cy="1400961"/>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2085742"/>
            <a:ext cx="11150600" cy="3425825"/>
          </a:xfrm>
        </p:spPr>
        <p:txBody>
          <a:bodyPr>
            <a:normAutofit fontScale="92500"/>
          </a:bodyPr>
          <a:lstStyle/>
          <a:p>
            <a:pPr marL="0" indent="0">
              <a:lnSpc>
                <a:spcPct val="100000"/>
              </a:lnSpc>
              <a:spcBef>
                <a:spcPts val="0"/>
              </a:spcBef>
              <a:buNone/>
            </a:pPr>
            <a:r>
              <a:rPr lang="fr-FR" sz="2600" dirty="0"/>
              <a:t>Aptitude à consentir aux soins</a:t>
            </a:r>
          </a:p>
          <a:p>
            <a:pPr marL="0" indent="0">
              <a:lnSpc>
                <a:spcPct val="100000"/>
              </a:lnSpc>
              <a:spcBef>
                <a:spcPts val="0"/>
              </a:spcBef>
              <a:buNone/>
            </a:pPr>
            <a:endParaRPr lang="fr-FR" sz="2600" dirty="0"/>
          </a:p>
          <a:p>
            <a:pPr>
              <a:lnSpc>
                <a:spcPct val="100000"/>
              </a:lnSpc>
              <a:spcBef>
                <a:spcPts val="0"/>
              </a:spcBef>
            </a:pPr>
            <a:r>
              <a:rPr lang="fr-FR" sz="2600" dirty="0"/>
              <a:t>Depuis le 11 juin 2021, la </a:t>
            </a:r>
            <a:r>
              <a:rPr lang="fr-FR" sz="2600" i="1" dirty="0"/>
              <a:t>Loi concernant les soins de fin de vie </a:t>
            </a:r>
            <a:r>
              <a:rPr lang="fr-FR" sz="2600" dirty="0"/>
              <a:t>permet à une personne en fin de vie qui satisfait à toutes les conditions pour obtenir l’aide médicale à mourir de la recevoir même si elle est devenue inapte à consentir aux soins au moment de leur administration. La personne doit toutefois avoir consenti aux soins par écrit en présence d’un professionnel de la santé dans les 90 jours précédant la date de l’administration de l’aide médicale à mourir.</a:t>
            </a:r>
          </a:p>
          <a:p>
            <a:endParaRPr lang="fr-CA" dirty="0"/>
          </a:p>
        </p:txBody>
      </p:sp>
    </p:spTree>
    <p:extLst>
      <p:ext uri="{BB962C8B-B14F-4D97-AF65-F5344CB8AC3E}">
        <p14:creationId xmlns:p14="http://schemas.microsoft.com/office/powerpoint/2010/main" val="175176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19D1EF4-D2B2-EB5F-C3B1-94B0014809F2}"/>
              </a:ext>
            </a:extLst>
          </p:cNvPr>
          <p:cNvSpPr>
            <a:spLocks noGrp="1"/>
          </p:cNvSpPr>
          <p:nvPr>
            <p:ph type="title"/>
            <p:custDataLst>
              <p:tags r:id="rId1"/>
            </p:custDataLst>
          </p:nvPr>
        </p:nvSpPr>
        <p:spPr>
          <a:xfrm>
            <a:off x="675314" y="340593"/>
            <a:ext cx="10678485" cy="1400961"/>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796548"/>
            <a:ext cx="11150600" cy="4187692"/>
          </a:xfrm>
        </p:spPr>
        <p:txBody>
          <a:bodyPr>
            <a:normAutofit fontScale="92500" lnSpcReduction="20000"/>
          </a:bodyPr>
          <a:lstStyle/>
          <a:p>
            <a:pPr marL="0" indent="0">
              <a:lnSpc>
                <a:spcPct val="120000"/>
              </a:lnSpc>
              <a:spcBef>
                <a:spcPts val="0"/>
              </a:spcBef>
              <a:buNone/>
            </a:pPr>
            <a:r>
              <a:rPr lang="fr-FR" sz="2600" dirty="0"/>
              <a:t>Objection de conscience</a:t>
            </a:r>
          </a:p>
          <a:p>
            <a:pPr marL="0" indent="0">
              <a:lnSpc>
                <a:spcPct val="120000"/>
              </a:lnSpc>
              <a:spcBef>
                <a:spcPts val="0"/>
              </a:spcBef>
              <a:buNone/>
            </a:pPr>
            <a:endParaRPr lang="fr-FR" sz="2600" dirty="0"/>
          </a:p>
          <a:p>
            <a:pPr>
              <a:lnSpc>
                <a:spcPct val="120000"/>
              </a:lnSpc>
              <a:spcBef>
                <a:spcPts val="0"/>
              </a:spcBef>
            </a:pPr>
            <a:r>
              <a:rPr lang="fr-FR" sz="2600" dirty="0"/>
              <a:t>Aucun professionnel de la santé ne peut ignorer une demande d’aide médicale à mourir. Un </a:t>
            </a:r>
            <a:r>
              <a:rPr lang="fr-FR" sz="2600" b="1" dirty="0"/>
              <a:t>médecin peut cependant refuser d’administrer l’AMM </a:t>
            </a:r>
            <a:r>
              <a:rPr lang="fr-FR" sz="2600" dirty="0"/>
              <a:t>en raison de ses valeurs personnelles. Il doit alors aviser le plus tôt possible le directeur général de l’établissement où réside la personne, qui fera les démarches afin de trouver rapidement un autre médecin pour traiter la demande d’aide médicale à mourir. Le médecin doit aussi s’assurer de la continuité des soins offerts à la personne selon ce qui est prévu à son code de déontologie et selon la volonté de la personne.</a:t>
            </a:r>
            <a:endParaRPr lang="fr-CA" dirty="0"/>
          </a:p>
        </p:txBody>
      </p:sp>
    </p:spTree>
    <p:extLst>
      <p:ext uri="{BB962C8B-B14F-4D97-AF65-F5344CB8AC3E}">
        <p14:creationId xmlns:p14="http://schemas.microsoft.com/office/powerpoint/2010/main" val="77971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19D1EF4-D2B2-EB5F-C3B1-94B0014809F2}"/>
              </a:ext>
            </a:extLst>
          </p:cNvPr>
          <p:cNvSpPr>
            <a:spLocks noGrp="1"/>
          </p:cNvSpPr>
          <p:nvPr>
            <p:ph type="title"/>
            <p:custDataLst>
              <p:tags r:id="rId1"/>
            </p:custDataLst>
          </p:nvPr>
        </p:nvSpPr>
        <p:spPr>
          <a:xfrm>
            <a:off x="675314" y="340593"/>
            <a:ext cx="10678485" cy="1400961"/>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796549"/>
            <a:ext cx="11150600" cy="3608571"/>
          </a:xfrm>
        </p:spPr>
        <p:txBody>
          <a:bodyPr>
            <a:normAutofit/>
          </a:bodyPr>
          <a:lstStyle/>
          <a:p>
            <a:pPr marL="0" indent="0">
              <a:lnSpc>
                <a:spcPct val="120000"/>
              </a:lnSpc>
              <a:spcBef>
                <a:spcPts val="0"/>
              </a:spcBef>
              <a:buNone/>
            </a:pPr>
            <a:r>
              <a:rPr lang="fr-FR" sz="2400" dirty="0"/>
              <a:t>Objection de conscience</a:t>
            </a:r>
          </a:p>
          <a:p>
            <a:pPr marL="0" indent="0">
              <a:lnSpc>
                <a:spcPct val="120000"/>
              </a:lnSpc>
              <a:spcBef>
                <a:spcPts val="0"/>
              </a:spcBef>
              <a:buNone/>
            </a:pPr>
            <a:endParaRPr lang="fr-FR" sz="2400" dirty="0"/>
          </a:p>
          <a:p>
            <a:pPr>
              <a:lnSpc>
                <a:spcPct val="120000"/>
              </a:lnSpc>
              <a:spcBef>
                <a:spcPts val="0"/>
              </a:spcBef>
            </a:pPr>
            <a:r>
              <a:rPr lang="fr-FR" sz="2400" dirty="0"/>
              <a:t>Tout professionnel de la santé peut aussi refuser de participer à l’administration de l’aide médicale à mourir pour les mêmes raisons. Il doit également en informer les instances responsables qui feront le nécessaire afin que les soins et le soutien nécessaires soient apportés à la personne et à ses proches.</a:t>
            </a:r>
          </a:p>
          <a:p>
            <a:endParaRPr lang="fr-CA" dirty="0"/>
          </a:p>
        </p:txBody>
      </p:sp>
    </p:spTree>
    <p:extLst>
      <p:ext uri="{BB962C8B-B14F-4D97-AF65-F5344CB8AC3E}">
        <p14:creationId xmlns:p14="http://schemas.microsoft.com/office/powerpoint/2010/main" val="344718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6802D57-CED0-F009-0491-19525136AC1F}"/>
              </a:ext>
            </a:extLst>
          </p:cNvPr>
          <p:cNvSpPr>
            <a:spLocks noGrp="1"/>
          </p:cNvSpPr>
          <p:nvPr>
            <p:ph type="title"/>
            <p:custDataLst>
              <p:tags r:id="rId1"/>
            </p:custDataLst>
          </p:nvPr>
        </p:nvSpPr>
        <p:spPr>
          <a:xfrm>
            <a:off x="675314" y="432033"/>
            <a:ext cx="10678485" cy="1295167"/>
          </a:xfrm>
        </p:spPr>
        <p:txBody>
          <a:bodyPr>
            <a:normAutofit/>
          </a:bodyPr>
          <a:lstStyle/>
          <a:p>
            <a:r>
              <a:rPr lang="fr-FR" dirty="0"/>
              <a:t>Démarche pour faire une demande d’aide médicale à mourir </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20700" y="1779355"/>
            <a:ext cx="11150600" cy="4646612"/>
          </a:xfrm>
        </p:spPr>
        <p:txBody>
          <a:bodyPr>
            <a:normAutofit/>
          </a:bodyPr>
          <a:lstStyle/>
          <a:p>
            <a:r>
              <a:rPr lang="fr-FR" sz="2400" dirty="0"/>
              <a:t>Une personne peut en tout temps s’adresser à un professionnel de la santé pour une demande d’information concernant l’aide médicale à mourir. Elle peut par la suite décider de procéder, ou non, à une demande formelle d’aide médicale à mourir.</a:t>
            </a:r>
          </a:p>
          <a:p>
            <a:endParaRPr lang="fr-FR" sz="2400" dirty="0"/>
          </a:p>
          <a:p>
            <a:r>
              <a:rPr lang="fr-FR" sz="2400" dirty="0"/>
              <a:t>La personne doit, de manière libre et éclairée, formuler pour elle-même la demande d’aide médicale à mourir au moyen du formulaire prévu à cette fin. Un processus formel doit être suivi pour enclencher la démarche et officialiser la demande, sans quoi l’aide médicale à mourir ne pourra pas être administrée.</a:t>
            </a:r>
          </a:p>
          <a:p>
            <a:endParaRPr lang="fr-CA" dirty="0"/>
          </a:p>
        </p:txBody>
      </p:sp>
    </p:spTree>
    <p:extLst>
      <p:ext uri="{BB962C8B-B14F-4D97-AF65-F5344CB8AC3E}">
        <p14:creationId xmlns:p14="http://schemas.microsoft.com/office/powerpoint/2010/main" val="1802446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4329256-75A5-BF01-A9EA-57714B806DD7}"/>
              </a:ext>
            </a:extLst>
          </p:cNvPr>
          <p:cNvSpPr>
            <a:spLocks noGrp="1"/>
          </p:cNvSpPr>
          <p:nvPr>
            <p:ph type="title"/>
            <p:custDataLst>
              <p:tags r:id="rId1"/>
            </p:custDataLst>
          </p:nvPr>
        </p:nvSpPr>
        <p:spPr/>
        <p:txBody>
          <a:bodyPr>
            <a:normAutofit fontScale="90000"/>
          </a:bodyPr>
          <a:lstStyle/>
          <a:p>
            <a:r>
              <a:rPr lang="fr-FR" dirty="0"/>
              <a:t>Démarche pour faire une demande d’aide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20700" y="1618828"/>
            <a:ext cx="11150600" cy="3883342"/>
          </a:xfrm>
        </p:spPr>
        <p:txBody>
          <a:bodyPr>
            <a:normAutofit fontScale="92500" lnSpcReduction="10000"/>
          </a:bodyPr>
          <a:lstStyle/>
          <a:p>
            <a:pPr marL="0" indent="0">
              <a:buNone/>
            </a:pPr>
            <a:r>
              <a:rPr lang="fr-FR" sz="2400" dirty="0"/>
              <a:t>Les étapes pour demander l’aide médicale à mourir sont les suivantes :</a:t>
            </a:r>
          </a:p>
          <a:p>
            <a:pPr marL="971550" lvl="1" indent="-514350">
              <a:lnSpc>
                <a:spcPct val="110000"/>
              </a:lnSpc>
              <a:spcBef>
                <a:spcPts val="1800"/>
              </a:spcBef>
              <a:buFont typeface="+mj-lt"/>
              <a:buAutoNum type="arabicPeriod"/>
            </a:pPr>
            <a:r>
              <a:rPr lang="fr-FR" sz="2400" dirty="0"/>
              <a:t>Faire une demande verbale formelle à un professionnel de la santé ou des services sociaux.</a:t>
            </a:r>
          </a:p>
          <a:p>
            <a:pPr marL="971550" lvl="1" indent="-514350">
              <a:lnSpc>
                <a:spcPct val="110000"/>
              </a:lnSpc>
              <a:spcBef>
                <a:spcPts val="600"/>
              </a:spcBef>
              <a:buFont typeface="+mj-lt"/>
              <a:buAutoNum type="arabicPeriod"/>
            </a:pPr>
            <a:r>
              <a:rPr lang="fr-FR" sz="2400" dirty="0"/>
              <a:t>Remplir une demande écrite à l'aide du </a:t>
            </a:r>
            <a:r>
              <a:rPr lang="fr-FR" sz="2400" b="1" dirty="0"/>
              <a:t>formulaire</a:t>
            </a:r>
            <a:r>
              <a:rPr lang="fr-FR" sz="2400" dirty="0"/>
              <a:t> Demande d’aide médicale à mourir, qui est </a:t>
            </a:r>
            <a:r>
              <a:rPr lang="fr-FR" sz="2400" b="1" dirty="0"/>
              <a:t>disponible auprès d’un professionnel de la santé ou des services sociaux</a:t>
            </a:r>
            <a:r>
              <a:rPr lang="fr-FR" sz="2400" dirty="0"/>
              <a:t>.</a:t>
            </a:r>
          </a:p>
          <a:p>
            <a:pPr marL="971550" lvl="1" indent="-514350">
              <a:lnSpc>
                <a:spcPct val="110000"/>
              </a:lnSpc>
              <a:spcBef>
                <a:spcPts val="600"/>
              </a:spcBef>
              <a:buFont typeface="+mj-lt"/>
              <a:buAutoNum type="arabicPeriod"/>
            </a:pPr>
            <a:r>
              <a:rPr lang="fr-FR" sz="2400" dirty="0"/>
              <a:t>Signer le formulaire en présence d'un professionnel de la santé. Le formulaire doit également être contresigné par le professionnel de la santé ou des services sociaux et par un témoin indépendant*.</a:t>
            </a:r>
          </a:p>
          <a:p>
            <a:pPr marL="971550" lvl="1" indent="-514350">
              <a:lnSpc>
                <a:spcPct val="110000"/>
              </a:lnSpc>
              <a:spcBef>
                <a:spcPts val="600"/>
              </a:spcBef>
              <a:buFont typeface="+mj-lt"/>
              <a:buAutoNum type="arabicPeriod"/>
            </a:pPr>
            <a:r>
              <a:rPr lang="fr-FR" sz="2400" dirty="0"/>
              <a:t>Répéter la demande verbale lors de chaque entretien avec son médecin.</a:t>
            </a:r>
          </a:p>
          <a:p>
            <a:endParaRPr lang="fr-CA" dirty="0"/>
          </a:p>
        </p:txBody>
      </p:sp>
      <p:sp>
        <p:nvSpPr>
          <p:cNvPr id="4" name="ZoneTexte 3">
            <a:extLst>
              <a:ext uri="{FF2B5EF4-FFF2-40B4-BE49-F238E27FC236}">
                <a16:creationId xmlns:a16="http://schemas.microsoft.com/office/drawing/2014/main" id="{AFA4FDEB-385A-FB9E-AC0B-BC67974708F7}"/>
              </a:ext>
            </a:extLst>
          </p:cNvPr>
          <p:cNvSpPr txBox="1"/>
          <p:nvPr>
            <p:custDataLst>
              <p:tags r:id="rId3"/>
            </p:custDataLst>
          </p:nvPr>
        </p:nvSpPr>
        <p:spPr>
          <a:xfrm>
            <a:off x="2120727" y="5502170"/>
            <a:ext cx="7460153" cy="830997"/>
          </a:xfrm>
          <a:prstGeom prst="rect">
            <a:avLst/>
          </a:prstGeom>
          <a:noFill/>
        </p:spPr>
        <p:txBody>
          <a:bodyPr wrap="square">
            <a:spAutoFit/>
          </a:bodyPr>
          <a:lstStyle/>
          <a:p>
            <a:pPr algn="ctr"/>
            <a:r>
              <a:rPr lang="fr-FR" sz="1600" dirty="0">
                <a:latin typeface="Louis George Cafe" pitchFamily="2" charset="-128"/>
                <a:ea typeface="Louis George Cafe" pitchFamily="2" charset="-128"/>
                <a:cs typeface="Louis George Cafe" pitchFamily="2" charset="-128"/>
              </a:rPr>
              <a:t>*Un témoin n’est pas indépendant s’il sait ou croit qu’il est bénéficiaire testamentaire ou qu’il recevra un autre avantage à la mort de la personne ayant fait la demande d’aide médicale à mourir.</a:t>
            </a:r>
          </a:p>
        </p:txBody>
      </p:sp>
    </p:spTree>
    <p:extLst>
      <p:ext uri="{BB962C8B-B14F-4D97-AF65-F5344CB8AC3E}">
        <p14:creationId xmlns:p14="http://schemas.microsoft.com/office/powerpoint/2010/main" val="304580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979591A-0B57-20C8-CCF0-18E5C2D6EF10}"/>
              </a:ext>
            </a:extLst>
          </p:cNvPr>
          <p:cNvSpPr>
            <a:spLocks noGrp="1"/>
          </p:cNvSpPr>
          <p:nvPr>
            <p:ph type="title"/>
            <p:custDataLst>
              <p:tags r:id="rId1"/>
            </p:custDataLst>
          </p:nvPr>
        </p:nvSpPr>
        <p:spPr>
          <a:xfrm>
            <a:off x="675314" y="432033"/>
            <a:ext cx="10678485" cy="1213887"/>
          </a:xfrm>
        </p:spPr>
        <p:txBody>
          <a:bodyPr>
            <a:normAutofit/>
          </a:bodyPr>
          <a:lstStyle/>
          <a:p>
            <a:r>
              <a:rPr lang="fr-FR" dirty="0"/>
              <a:t>Démarche pour faire une demande d’aide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989138"/>
            <a:ext cx="11150600" cy="4646612"/>
          </a:xfrm>
        </p:spPr>
        <p:txBody>
          <a:bodyPr>
            <a:normAutofit/>
          </a:bodyPr>
          <a:lstStyle/>
          <a:p>
            <a:pPr marL="0" indent="0">
              <a:buNone/>
            </a:pPr>
            <a:r>
              <a:rPr lang="fr-FR" sz="2400" dirty="0"/>
              <a:t>La personne qui fait la demande d’aide médicale à mourir est toujours libre de changer d’avis. Elle peut en tout temps et par tout moyen :</a:t>
            </a:r>
          </a:p>
          <a:p>
            <a:pPr marL="0" indent="0">
              <a:buNone/>
            </a:pPr>
            <a:endParaRPr lang="fr-FR" sz="2400" dirty="0"/>
          </a:p>
          <a:p>
            <a:pPr lvl="1"/>
            <a:r>
              <a:rPr lang="fr-FR" sz="2400" dirty="0"/>
              <a:t>retirer sa demande d’aide médicale à mourir;</a:t>
            </a:r>
          </a:p>
          <a:p>
            <a:pPr lvl="1"/>
            <a:endParaRPr lang="fr-FR" sz="2400" dirty="0"/>
          </a:p>
          <a:p>
            <a:pPr lvl="1"/>
            <a:r>
              <a:rPr lang="fr-FR" sz="2400" dirty="0"/>
              <a:t>demander de reporter l’administration de l’aide médicale à mourir.</a:t>
            </a:r>
          </a:p>
          <a:p>
            <a:endParaRPr lang="fr-CA" dirty="0"/>
          </a:p>
        </p:txBody>
      </p:sp>
    </p:spTree>
    <p:extLst>
      <p:ext uri="{BB962C8B-B14F-4D97-AF65-F5344CB8AC3E}">
        <p14:creationId xmlns:p14="http://schemas.microsoft.com/office/powerpoint/2010/main" val="41533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BAE02EC-1FB2-C14F-4FA9-8511603D792B}"/>
              </a:ext>
            </a:extLst>
          </p:cNvPr>
          <p:cNvSpPr>
            <a:spLocks noGrp="1"/>
          </p:cNvSpPr>
          <p:nvPr>
            <p:ph type="title"/>
            <p:custDataLst>
              <p:tags r:id="rId1"/>
            </p:custDataLst>
          </p:nvPr>
        </p:nvSpPr>
        <p:spPr>
          <a:xfrm>
            <a:off x="675314" y="432033"/>
            <a:ext cx="10678485" cy="1244367"/>
          </a:xfrm>
        </p:spPr>
        <p:txBody>
          <a:bodyPr>
            <a:normAutofit/>
          </a:bodyPr>
          <a:lstStyle/>
          <a:p>
            <a:r>
              <a:rPr lang="fr-FR" dirty="0"/>
              <a:t>Démarche pour faire une demande d’aide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676400"/>
            <a:ext cx="11150600" cy="4646612"/>
          </a:xfrm>
        </p:spPr>
        <p:txBody>
          <a:bodyPr>
            <a:normAutofit fontScale="77500" lnSpcReduction="20000"/>
          </a:bodyPr>
          <a:lstStyle/>
          <a:p>
            <a:pPr marL="0" indent="0">
              <a:lnSpc>
                <a:spcPct val="120000"/>
              </a:lnSpc>
              <a:buNone/>
            </a:pPr>
            <a:r>
              <a:rPr lang="fr-FR" sz="2600" dirty="0"/>
              <a:t>Si la personne qui demande l’aide médicale à mourir ne peut signer et dater le formulaire parce qu’elle ne sait pas écrire ou qu’elle en est incapable physiquement, un tiers peut le faire, en sa présence et selon ses directives. Le tiers autorisé doit satisfaire aux conditions suivantes :</a:t>
            </a:r>
          </a:p>
          <a:p>
            <a:pPr lvl="1">
              <a:lnSpc>
                <a:spcPct val="120000"/>
              </a:lnSpc>
            </a:pPr>
            <a:endParaRPr lang="fr-FR" sz="2600" dirty="0"/>
          </a:p>
          <a:p>
            <a:pPr lvl="1">
              <a:lnSpc>
                <a:spcPct val="120000"/>
              </a:lnSpc>
            </a:pPr>
            <a:r>
              <a:rPr lang="fr-FR" sz="2600" dirty="0"/>
              <a:t>être majeur et apte;</a:t>
            </a:r>
          </a:p>
          <a:p>
            <a:pPr lvl="1">
              <a:lnSpc>
                <a:spcPct val="120000"/>
              </a:lnSpc>
            </a:pPr>
            <a:r>
              <a:rPr lang="fr-FR" sz="2600" dirty="0"/>
              <a:t>ne pas faire partie de l’équipe de soins responsable de la personne ayant fait la demande d’aide médicale à mourir;</a:t>
            </a:r>
          </a:p>
          <a:p>
            <a:pPr lvl="1">
              <a:lnSpc>
                <a:spcPct val="120000"/>
              </a:lnSpc>
            </a:pPr>
            <a:r>
              <a:rPr lang="fr-FR" sz="2600" dirty="0"/>
              <a:t>comprendre la nature de la demande d’aide médicale à mourir;</a:t>
            </a:r>
          </a:p>
          <a:p>
            <a:pPr lvl="1">
              <a:lnSpc>
                <a:spcPct val="120000"/>
              </a:lnSpc>
            </a:pPr>
            <a:r>
              <a:rPr lang="fr-FR" sz="2600" dirty="0"/>
              <a:t>ne pas savoir ou croire qu’il est bénéficiaire de la succession testamentaire de la personne ayant fait la demande d’aide médicale à mourir ou qu'il recevra un autre avantage matériel, notamment un avantage ayant une valeur financière, à la mort de cette personne.</a:t>
            </a:r>
          </a:p>
          <a:p>
            <a:endParaRPr lang="fr-CA" dirty="0"/>
          </a:p>
        </p:txBody>
      </p:sp>
    </p:spTree>
    <p:extLst>
      <p:ext uri="{BB962C8B-B14F-4D97-AF65-F5344CB8AC3E}">
        <p14:creationId xmlns:p14="http://schemas.microsoft.com/office/powerpoint/2010/main" val="368742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93F5AF5-D1A2-EF55-EB6B-8AD081CF75FB}"/>
              </a:ext>
            </a:extLst>
          </p:cNvPr>
          <p:cNvSpPr>
            <a:spLocks noGrp="1"/>
          </p:cNvSpPr>
          <p:nvPr>
            <p:ph type="title"/>
            <p:custDataLst>
              <p:tags r:id="rId1"/>
            </p:custDataLst>
          </p:nvPr>
        </p:nvSpPr>
        <p:spPr>
          <a:xfrm>
            <a:off x="675314" y="432033"/>
            <a:ext cx="10678485" cy="1224047"/>
          </a:xfrm>
        </p:spPr>
        <p:txBody>
          <a:bodyPr>
            <a:normAutofit/>
          </a:bodyPr>
          <a:lstStyle/>
          <a:p>
            <a:r>
              <a:rPr lang="fr-FR" dirty="0"/>
              <a:t>Démarche pour faire une demande d’aide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959060"/>
            <a:ext cx="11150600" cy="3273340"/>
          </a:xfrm>
        </p:spPr>
        <p:txBody>
          <a:bodyPr>
            <a:normAutofit fontScale="85000" lnSpcReduction="20000"/>
          </a:bodyPr>
          <a:lstStyle/>
          <a:p>
            <a:pPr marL="0" indent="0">
              <a:lnSpc>
                <a:spcPct val="110000"/>
              </a:lnSpc>
              <a:buNone/>
            </a:pPr>
            <a:r>
              <a:rPr lang="fr-FR" sz="2600" dirty="0"/>
              <a:t>La suite de la démarche consiste, pour le médecin, à : </a:t>
            </a:r>
          </a:p>
          <a:p>
            <a:pPr marL="0" indent="0">
              <a:lnSpc>
                <a:spcPct val="110000"/>
              </a:lnSpc>
              <a:buNone/>
            </a:pPr>
            <a:endParaRPr lang="fr-FR" sz="2600" dirty="0"/>
          </a:p>
          <a:p>
            <a:pPr lvl="1">
              <a:lnSpc>
                <a:spcPct val="110000"/>
              </a:lnSpc>
            </a:pPr>
            <a:r>
              <a:rPr lang="fr-FR" sz="2600" dirty="0"/>
              <a:t>évaluer l’admissibilité de la personne à l’aide médicale à mourir; </a:t>
            </a:r>
          </a:p>
          <a:p>
            <a:pPr lvl="1">
              <a:lnSpc>
                <a:spcPct val="110000"/>
              </a:lnSpc>
            </a:pPr>
            <a:r>
              <a:rPr lang="fr-FR" sz="2600" dirty="0"/>
              <a:t>obtenir l’avis d’un second médecin indépendant confirmant le respect des conditions pour obtenir l’aide médicale à mourir;</a:t>
            </a:r>
          </a:p>
          <a:p>
            <a:pPr lvl="1">
              <a:lnSpc>
                <a:spcPct val="110000"/>
              </a:lnSpc>
            </a:pPr>
            <a:r>
              <a:rPr lang="fr-FR" sz="2600" dirty="0"/>
              <a:t>administrer les médicaments, le cas échéant, selon les conditions prévues par la Loi;</a:t>
            </a:r>
          </a:p>
          <a:p>
            <a:pPr lvl="1">
              <a:lnSpc>
                <a:spcPct val="110000"/>
              </a:lnSpc>
            </a:pPr>
            <a:r>
              <a:rPr lang="fr-FR" sz="2600" dirty="0"/>
              <a:t>s’assurer que les proches reçoivent le soutien et l’aide nécessaires avant, pendant et après l’administration de l’aide médicale à mourir.</a:t>
            </a:r>
          </a:p>
          <a:p>
            <a:endParaRPr lang="fr-CA" dirty="0"/>
          </a:p>
        </p:txBody>
      </p:sp>
    </p:spTree>
    <p:extLst>
      <p:ext uri="{BB962C8B-B14F-4D97-AF65-F5344CB8AC3E}">
        <p14:creationId xmlns:p14="http://schemas.microsoft.com/office/powerpoint/2010/main" val="398812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1E29CBD-35B4-637C-6AAC-324455766AA9}"/>
              </a:ext>
            </a:extLst>
          </p:cNvPr>
          <p:cNvSpPr>
            <a:spLocks noGrp="1"/>
          </p:cNvSpPr>
          <p:nvPr>
            <p:ph type="title"/>
            <p:custDataLst>
              <p:tags r:id="rId1"/>
            </p:custDataLst>
          </p:nvPr>
        </p:nvSpPr>
        <p:spPr>
          <a:xfrm>
            <a:off x="675314" y="594593"/>
            <a:ext cx="10678485" cy="1048849"/>
          </a:xfrm>
        </p:spPr>
        <p:txBody>
          <a:bodyPr>
            <a:normAutofit/>
          </a:bodyPr>
          <a:lstStyle/>
          <a:p>
            <a:r>
              <a:rPr lang="fr-CA" dirty="0"/>
              <a:t>Plan de présentation</a:t>
            </a:r>
          </a:p>
        </p:txBody>
      </p:sp>
      <p:sp>
        <p:nvSpPr>
          <p:cNvPr id="2" name="Espace réservé du texte 1">
            <a:extLst>
              <a:ext uri="{FF2B5EF4-FFF2-40B4-BE49-F238E27FC236}">
                <a16:creationId xmlns:a16="http://schemas.microsoft.com/office/drawing/2014/main" id="{D782EFF5-F569-BADE-1599-0F6BA5A19343}"/>
              </a:ext>
            </a:extLst>
          </p:cNvPr>
          <p:cNvSpPr>
            <a:spLocks noGrp="1"/>
          </p:cNvSpPr>
          <p:nvPr>
            <p:ph type="body" sz="quarter" idx="4294967295"/>
            <p:custDataLst>
              <p:tags r:id="rId2"/>
            </p:custDataLst>
          </p:nvPr>
        </p:nvSpPr>
        <p:spPr>
          <a:xfrm>
            <a:off x="675314" y="1901023"/>
            <a:ext cx="11149012" cy="3919538"/>
          </a:xfrm>
        </p:spPr>
        <p:txBody>
          <a:bodyPr>
            <a:normAutofit/>
          </a:bodyPr>
          <a:lstStyle/>
          <a:p>
            <a:pPr>
              <a:lnSpc>
                <a:spcPct val="100000"/>
              </a:lnSpc>
              <a:spcBef>
                <a:spcPts val="0"/>
              </a:spcBef>
            </a:pPr>
            <a:r>
              <a:rPr lang="fr-FR" sz="2400" dirty="0"/>
              <a:t>À propos de l'aide médicale à mourir </a:t>
            </a:r>
          </a:p>
          <a:p>
            <a:pPr>
              <a:lnSpc>
                <a:spcPct val="100000"/>
              </a:lnSpc>
              <a:spcBef>
                <a:spcPts val="1200"/>
              </a:spcBef>
            </a:pPr>
            <a:r>
              <a:rPr lang="fr-FR" sz="2400" dirty="0"/>
              <a:t>Exigences requises pour recevoir l’aide médicale à mourir </a:t>
            </a:r>
          </a:p>
          <a:p>
            <a:pPr>
              <a:lnSpc>
                <a:spcPct val="100000"/>
              </a:lnSpc>
              <a:spcBef>
                <a:spcPts val="1200"/>
              </a:spcBef>
            </a:pPr>
            <a:r>
              <a:rPr lang="fr-FR" sz="2400" dirty="0"/>
              <a:t>Démarche pour faire une demande d’aide médicale à mourir </a:t>
            </a:r>
          </a:p>
          <a:p>
            <a:pPr>
              <a:lnSpc>
                <a:spcPct val="100000"/>
              </a:lnSpc>
              <a:spcBef>
                <a:spcPts val="1200"/>
              </a:spcBef>
            </a:pPr>
            <a:r>
              <a:rPr lang="fr-FR" sz="2400" dirty="0"/>
              <a:t>Le projet de loi 11 : Loi modifiant la Loi sur les soins de fin de vie et d’autres dispositions législatives</a:t>
            </a:r>
          </a:p>
          <a:p>
            <a:pPr>
              <a:lnSpc>
                <a:spcPct val="100000"/>
              </a:lnSpc>
              <a:spcBef>
                <a:spcPts val="1200"/>
              </a:spcBef>
            </a:pPr>
            <a:r>
              <a:rPr lang="fr-FR" sz="2400" dirty="0"/>
              <a:t>Les directives médicales anticipées</a:t>
            </a:r>
          </a:p>
          <a:p>
            <a:endParaRPr lang="fr-CA" dirty="0"/>
          </a:p>
        </p:txBody>
      </p:sp>
    </p:spTree>
    <p:extLst>
      <p:ext uri="{BB962C8B-B14F-4D97-AF65-F5344CB8AC3E}">
        <p14:creationId xmlns:p14="http://schemas.microsoft.com/office/powerpoint/2010/main" val="184542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D0012C-B9B7-878F-D321-EB8F4E58154C}"/>
              </a:ext>
            </a:extLst>
          </p:cNvPr>
          <p:cNvSpPr>
            <a:spLocks noGrp="1"/>
          </p:cNvSpPr>
          <p:nvPr>
            <p:ph type="title"/>
            <p:custDataLst>
              <p:tags r:id="rId1"/>
            </p:custDataLst>
          </p:nvPr>
        </p:nvSpPr>
        <p:spPr>
          <a:xfrm>
            <a:off x="675314" y="432033"/>
            <a:ext cx="10678485" cy="1400961"/>
          </a:xfrm>
        </p:spPr>
        <p:txBody>
          <a:bodyPr>
            <a:normAutofit/>
          </a:bodyPr>
          <a:lstStyle/>
          <a:p>
            <a:r>
              <a:rPr lang="fr-FR" dirty="0"/>
              <a:t>Démarche pour faire une demande d’aide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20700" y="1968818"/>
            <a:ext cx="11150600" cy="3395662"/>
          </a:xfrm>
        </p:spPr>
        <p:txBody>
          <a:bodyPr>
            <a:normAutofit fontScale="85000" lnSpcReduction="10000"/>
          </a:bodyPr>
          <a:lstStyle/>
          <a:p>
            <a:pPr>
              <a:lnSpc>
                <a:spcPct val="110000"/>
              </a:lnSpc>
            </a:pPr>
            <a:r>
              <a:rPr lang="fr-FR" sz="2600" dirty="0"/>
              <a:t>Lorsqu’un médecin administre l'aide médicale à mourir à une personne, il doit, dans les 10 jours, transmettre un avis au Conseil des médecins, des dentistes et des pharmaciens de l’établissement dans lequel se trouve la personne ou, s’il travaille dans un cabinet privé, au Collège des médecins du Québec. </a:t>
            </a:r>
          </a:p>
          <a:p>
            <a:pPr>
              <a:lnSpc>
                <a:spcPct val="110000"/>
              </a:lnSpc>
            </a:pPr>
            <a:endParaRPr lang="fr-FR" sz="2600" dirty="0"/>
          </a:p>
          <a:p>
            <a:pPr>
              <a:lnSpc>
                <a:spcPct val="110000"/>
              </a:lnSpc>
            </a:pPr>
            <a:r>
              <a:rPr lang="fr-FR" sz="2600" dirty="0"/>
              <a:t>Le médecin doit également remplir le formulaire unique de déclaration des renseignements relatifs à l’aide médicale à mourir, qui contient les renseignements requis par la réglementation québécoise et par la réglementation fédérale.</a:t>
            </a:r>
          </a:p>
          <a:p>
            <a:endParaRPr lang="fr-CA" dirty="0"/>
          </a:p>
        </p:txBody>
      </p:sp>
    </p:spTree>
    <p:extLst>
      <p:ext uri="{BB962C8B-B14F-4D97-AF65-F5344CB8AC3E}">
        <p14:creationId xmlns:p14="http://schemas.microsoft.com/office/powerpoint/2010/main" val="55310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94714D4-1653-89C7-2CBD-4137040211C6}"/>
              </a:ext>
            </a:extLst>
          </p:cNvPr>
          <p:cNvSpPr>
            <a:spLocks noGrp="1"/>
          </p:cNvSpPr>
          <p:nvPr>
            <p:ph type="title"/>
            <p:custDataLst>
              <p:tags r:id="rId1"/>
            </p:custDataLst>
          </p:nvPr>
        </p:nvSpPr>
        <p:spPr>
          <a:xfrm>
            <a:off x="888674" y="686033"/>
            <a:ext cx="11303326" cy="1048849"/>
          </a:xfrm>
        </p:spPr>
        <p:txBody>
          <a:bodyPr>
            <a:normAutofit fontScale="90000"/>
          </a:bodyPr>
          <a:lstStyle/>
          <a:p>
            <a:r>
              <a:rPr lang="fr-FR" dirty="0"/>
              <a:t>Le projet de loi 11 : Loi modifiant la Loi sur les soins de fin de vie et d’autres dispositions législatives</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52780" y="2050098"/>
            <a:ext cx="11150600" cy="4562475"/>
          </a:xfrm>
        </p:spPr>
        <p:txBody>
          <a:bodyPr>
            <a:normAutofit fontScale="85000" lnSpcReduction="10000"/>
          </a:bodyPr>
          <a:lstStyle/>
          <a:p>
            <a:pPr>
              <a:lnSpc>
                <a:spcPct val="110000"/>
              </a:lnSpc>
            </a:pPr>
            <a:r>
              <a:rPr lang="fr-CA" sz="2600" dirty="0"/>
              <a:t>Plusieurs recommandations de l’AREQ ont été incluses dans le projet de loi.</a:t>
            </a:r>
          </a:p>
          <a:p>
            <a:pPr lvl="1">
              <a:lnSpc>
                <a:spcPct val="110000"/>
              </a:lnSpc>
              <a:spcBef>
                <a:spcPts val="1800"/>
              </a:spcBef>
            </a:pPr>
            <a:r>
              <a:rPr lang="fr-FR" sz="2600" dirty="0"/>
              <a:t>Autoriser les infirmières praticiennes spécialisées (</a:t>
            </a:r>
            <a:r>
              <a:rPr lang="fr-FR" sz="2600" dirty="0" err="1"/>
              <a:t>IPS</a:t>
            </a:r>
            <a:r>
              <a:rPr lang="fr-FR" sz="2600" dirty="0"/>
              <a:t>) à évaluer les demandes d’aide médicale à mourir et à l’administrer. </a:t>
            </a:r>
          </a:p>
          <a:p>
            <a:pPr marL="457200" lvl="1" indent="0">
              <a:lnSpc>
                <a:spcPct val="110000"/>
              </a:lnSpc>
              <a:buNone/>
            </a:pPr>
            <a:endParaRPr lang="fr-FR" sz="2600" dirty="0"/>
          </a:p>
          <a:p>
            <a:pPr lvl="1">
              <a:lnSpc>
                <a:spcPct val="110000"/>
              </a:lnSpc>
            </a:pPr>
            <a:r>
              <a:rPr lang="fr-FR" sz="2600" dirty="0"/>
              <a:t>Demande anticipée d’aide médicale à mourir.</a:t>
            </a:r>
          </a:p>
          <a:p>
            <a:pPr lvl="2">
              <a:lnSpc>
                <a:spcPct val="110000"/>
              </a:lnSpc>
              <a:spcBef>
                <a:spcPts val="1800"/>
              </a:spcBef>
            </a:pPr>
            <a:r>
              <a:rPr lang="fr-FR" sz="2600" dirty="0"/>
              <a:t>Selon un sondage </a:t>
            </a:r>
            <a:r>
              <a:rPr lang="fr-FR" sz="2600" dirty="0" err="1"/>
              <a:t>CROP</a:t>
            </a:r>
            <a:r>
              <a:rPr lang="fr-FR" sz="2600" dirty="0"/>
              <a:t> mené auprès des membres de l’AREQ (</a:t>
            </a:r>
            <a:r>
              <a:rPr lang="fr-FR" sz="2600" dirty="0" err="1"/>
              <a:t>CSQ</a:t>
            </a:r>
            <a:r>
              <a:rPr lang="fr-FR" sz="2600" dirty="0"/>
              <a:t>) en 2021, 94 % des répondants se sont dits très favorables ou assez favorables à ce qu’une personne devenue inapte en raison d’une démence et qui a fait une demande anticipée puisse recevoir l’aide médicale à mourir au moment qu’elle aura déterminé.</a:t>
            </a:r>
          </a:p>
          <a:p>
            <a:endParaRPr lang="fr-CA" dirty="0"/>
          </a:p>
        </p:txBody>
      </p:sp>
    </p:spTree>
    <p:extLst>
      <p:ext uri="{BB962C8B-B14F-4D97-AF65-F5344CB8AC3E}">
        <p14:creationId xmlns:p14="http://schemas.microsoft.com/office/powerpoint/2010/main" val="86999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EB2F84A-ABA3-5C26-4213-C435887A3ACB}"/>
              </a:ext>
            </a:extLst>
          </p:cNvPr>
          <p:cNvSpPr>
            <a:spLocks noGrp="1"/>
          </p:cNvSpPr>
          <p:nvPr>
            <p:ph type="title"/>
            <p:custDataLst>
              <p:tags r:id="rId1"/>
            </p:custDataLst>
          </p:nvPr>
        </p:nvSpPr>
        <p:spPr>
          <a:xfrm>
            <a:off x="756757" y="848593"/>
            <a:ext cx="10678485" cy="1048849"/>
          </a:xfrm>
        </p:spPr>
        <p:txBody>
          <a:bodyPr>
            <a:normAutofit fontScale="90000"/>
          </a:bodyPr>
          <a:lstStyle/>
          <a:p>
            <a:r>
              <a:rPr lang="fr-FR" dirty="0"/>
              <a:t>Le projet de loi 11 : Loi modifiant la Loi sur les soins de fin de vie et d’autres dispositions législatives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12140" y="2466658"/>
            <a:ext cx="11150600" cy="2745422"/>
          </a:xfrm>
        </p:spPr>
        <p:txBody>
          <a:bodyPr>
            <a:normAutofit lnSpcReduction="10000"/>
          </a:bodyPr>
          <a:lstStyle/>
          <a:p>
            <a:pPr>
              <a:lnSpc>
                <a:spcPct val="100000"/>
              </a:lnSpc>
            </a:pPr>
            <a:r>
              <a:rPr lang="fr-FR" sz="2400" dirty="0"/>
              <a:t>Qu’un tiers puisse être identifié par la personne qui dépose une demande anticipée afin que cette personne puisse notamment interpeller l’équipe médicale afin qu’elle donne suite à ce qui a été prévu dans la demande anticipée. </a:t>
            </a:r>
          </a:p>
          <a:p>
            <a:pPr>
              <a:lnSpc>
                <a:spcPct val="100000"/>
              </a:lnSpc>
            </a:pPr>
            <a:endParaRPr lang="fr-FR" sz="2400" dirty="0"/>
          </a:p>
          <a:p>
            <a:pPr>
              <a:lnSpc>
                <a:spcPct val="100000"/>
              </a:lnSpc>
            </a:pPr>
            <a:r>
              <a:rPr lang="fr-FR" sz="2400" dirty="0"/>
              <a:t>Interdire aux maisons de soins palliatifs d'exclure l'aide médicale à mourir de leur offre de soins.</a:t>
            </a:r>
          </a:p>
          <a:p>
            <a:endParaRPr lang="fr-CA" dirty="0"/>
          </a:p>
        </p:txBody>
      </p:sp>
    </p:spTree>
    <p:extLst>
      <p:ext uri="{BB962C8B-B14F-4D97-AF65-F5344CB8AC3E}">
        <p14:creationId xmlns:p14="http://schemas.microsoft.com/office/powerpoint/2010/main" val="385817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7AF2045-A9BF-7F7A-9A68-509A5DC0E0CE}"/>
              </a:ext>
            </a:extLst>
          </p:cNvPr>
          <p:cNvSpPr>
            <a:spLocks noGrp="1"/>
          </p:cNvSpPr>
          <p:nvPr>
            <p:ph type="title"/>
            <p:custDataLst>
              <p:tags r:id="rId1"/>
            </p:custDataLst>
          </p:nvPr>
        </p:nvSpPr>
        <p:spPr>
          <a:xfrm>
            <a:off x="756757" y="807953"/>
            <a:ext cx="10678485" cy="1048849"/>
          </a:xfrm>
        </p:spPr>
        <p:txBody>
          <a:bodyPr>
            <a:normAutofit fontScale="90000"/>
          </a:bodyPr>
          <a:lstStyle/>
          <a:p>
            <a:r>
              <a:rPr lang="fr-FR" dirty="0"/>
              <a:t>Le projet de loi 11 : Loi modifiant la Loi sur les soins de fin de vie et d’autres dispositions législatives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20699" y="2283778"/>
            <a:ext cx="11150600" cy="5103812"/>
          </a:xfrm>
        </p:spPr>
        <p:txBody>
          <a:bodyPr vert="horz" lIns="91440" tIns="45720" rIns="91440" bIns="45720" rtlCol="0" anchor="t">
            <a:normAutofit/>
          </a:bodyPr>
          <a:lstStyle/>
          <a:p>
            <a:pPr marL="448945" indent="-448945">
              <a:lnSpc>
                <a:spcPct val="100000"/>
              </a:lnSpc>
            </a:pPr>
            <a:r>
              <a:rPr lang="fr-FR" sz="2400" dirty="0">
                <a:ea typeface="Louis George Cafe"/>
              </a:rPr>
              <a:t>Un groupe d'experts s'est penché sur la notion de handicap neuromoteur:</a:t>
            </a:r>
            <a:endParaRPr lang="en-US" sz="2400" dirty="0">
              <a:ea typeface="Louis George Cafe"/>
            </a:endParaRPr>
          </a:p>
          <a:p>
            <a:pPr marL="0" indent="0">
              <a:lnSpc>
                <a:spcPct val="100000"/>
              </a:lnSpc>
              <a:buNone/>
            </a:pPr>
            <a:endParaRPr lang="fr-FR" sz="2400" dirty="0"/>
          </a:p>
          <a:p>
            <a:pPr marL="896620" lvl="1" indent="-439420">
              <a:lnSpc>
                <a:spcPct val="100000"/>
              </a:lnSpc>
            </a:pPr>
            <a:r>
              <a:rPr lang="fr-FR" sz="2400" b="0" dirty="0">
                <a:ea typeface="Louis George Cafe"/>
              </a:rPr>
              <a:t>La notion de </a:t>
            </a:r>
            <a:r>
              <a:rPr lang="fr" sz="2400" b="0" dirty="0">
                <a:ea typeface="Louis George Cafe"/>
              </a:rPr>
              <a:t>handicap neuromoteur</a:t>
            </a:r>
            <a:r>
              <a:rPr lang="fr-FR" sz="2400" b="0" dirty="0">
                <a:ea typeface="Louis George Cafe"/>
              </a:rPr>
              <a:t> a été remplacée par celle de </a:t>
            </a:r>
            <a:r>
              <a:rPr lang="fr" sz="2400" dirty="0">
                <a:ea typeface="Louis George Cafe"/>
              </a:rPr>
              <a:t>déficience physique grave entraînant des incapacités significatives et persistantes</a:t>
            </a:r>
            <a:r>
              <a:rPr lang="fr-FR" sz="2400" dirty="0">
                <a:ea typeface="Louis George Cafe"/>
              </a:rPr>
              <a:t> </a:t>
            </a:r>
            <a:r>
              <a:rPr lang="fr-FR" sz="2400" b="0" dirty="0">
                <a:ea typeface="Louis George Cafe"/>
              </a:rPr>
              <a:t>dans la foulée de recommandations formulées par un groupe d'experts formé à la demande de la ministre pour étudier la question.</a:t>
            </a:r>
            <a:endParaRPr lang="fr-FR" sz="2400" dirty="0"/>
          </a:p>
          <a:p>
            <a:pPr marL="448945" indent="-448945"/>
            <a:endParaRPr lang="fr-CA" dirty="0"/>
          </a:p>
        </p:txBody>
      </p:sp>
    </p:spTree>
    <p:extLst>
      <p:ext uri="{BB962C8B-B14F-4D97-AF65-F5344CB8AC3E}">
        <p14:creationId xmlns:p14="http://schemas.microsoft.com/office/powerpoint/2010/main" val="144503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6C79566-F105-9D6F-3A06-999F5ED07769}"/>
              </a:ext>
            </a:extLst>
          </p:cNvPr>
          <p:cNvSpPr>
            <a:spLocks noGrp="1"/>
          </p:cNvSpPr>
          <p:nvPr>
            <p:ph type="title"/>
            <p:custDataLst>
              <p:tags r:id="rId1"/>
            </p:custDataLst>
          </p:nvPr>
        </p:nvSpPr>
        <p:spPr>
          <a:xfrm>
            <a:off x="756757" y="767313"/>
            <a:ext cx="10678485" cy="1048849"/>
          </a:xfrm>
        </p:spPr>
        <p:txBody>
          <a:bodyPr>
            <a:normAutofit fontScale="90000"/>
          </a:bodyPr>
          <a:lstStyle/>
          <a:p>
            <a:r>
              <a:rPr lang="fr-FR" dirty="0"/>
              <a:t>Le projet de loi 11 : Loi modifiant la Loi sur les soins de fin de vie et d’autres dispositions législatives (suite)</a:t>
            </a:r>
            <a:endParaRPr lang="fr-CA" dirty="0"/>
          </a:p>
        </p:txBody>
      </p:sp>
      <p:sp>
        <p:nvSpPr>
          <p:cNvPr id="2" name="Espace réservé du texte 1">
            <a:extLst>
              <a:ext uri="{FF2B5EF4-FFF2-40B4-BE49-F238E27FC236}">
                <a16:creationId xmlns:a16="http://schemas.microsoft.com/office/drawing/2014/main" id="{02309FD1-35C5-4AB1-CB34-B2749A87EE62}"/>
              </a:ext>
            </a:extLst>
          </p:cNvPr>
          <p:cNvSpPr>
            <a:spLocks noGrp="1"/>
          </p:cNvSpPr>
          <p:nvPr>
            <p:ph type="body" sz="quarter" idx="4294967295"/>
            <p:custDataLst>
              <p:tags r:id="rId2"/>
            </p:custDataLst>
          </p:nvPr>
        </p:nvSpPr>
        <p:spPr>
          <a:xfrm>
            <a:off x="667068" y="2197734"/>
            <a:ext cx="11149012" cy="4497706"/>
          </a:xfrm>
        </p:spPr>
        <p:txBody>
          <a:bodyPr>
            <a:normAutofit fontScale="85000" lnSpcReduction="20000"/>
          </a:bodyPr>
          <a:lstStyle/>
          <a:p>
            <a:r>
              <a:rPr lang="fr-FR" b="0" dirty="0"/>
              <a:t>Adoption du projet de loi le 7 juin 2023</a:t>
            </a:r>
          </a:p>
          <a:p>
            <a:pPr marL="0" indent="0">
              <a:buNone/>
            </a:pPr>
            <a:endParaRPr lang="fr-FR" b="0" dirty="0"/>
          </a:p>
          <a:p>
            <a:pPr lvl="1"/>
            <a:r>
              <a:rPr lang="fr-FR" b="0" dirty="0"/>
              <a:t>Il sera désormais possible pour les infirmières praticiennes spécialisées et infirmiers praticiens spécialisés (IPS) d’évaluer l’admissibilité des personnes à recevoir l’aide médicale à mourir (AMM) et de pouvoir l’administrer. </a:t>
            </a:r>
          </a:p>
          <a:p>
            <a:pPr lvl="1">
              <a:spcBef>
                <a:spcPts val="1200"/>
              </a:spcBef>
            </a:pPr>
            <a:r>
              <a:rPr lang="fr-FR" b="0" dirty="0"/>
              <a:t>Les changements donneront également accès à l'AMM aux personnes ayant une déficience physique grave.</a:t>
            </a:r>
          </a:p>
          <a:p>
            <a:pPr lvl="1">
              <a:spcBef>
                <a:spcPts val="1200"/>
              </a:spcBef>
            </a:pPr>
            <a:r>
              <a:rPr lang="fr-FR" b="0" dirty="0"/>
              <a:t>Introduction des demandes anticipées d’AMM pour les personnes atteintes d'une maladie grave et incurable, menant à l'inaptitude à consentir aux soins, afin qu'elles puissent bénéficier de ce soin une fois devenues inaptes.</a:t>
            </a:r>
          </a:p>
          <a:p>
            <a:pPr marL="457200" lvl="1" indent="0">
              <a:buNone/>
            </a:pPr>
            <a:endParaRPr lang="fr-FR" b="0" dirty="0"/>
          </a:p>
          <a:p>
            <a:pPr lvl="2"/>
            <a:r>
              <a:rPr lang="fr-FR" b="0" dirty="0"/>
              <a:t>Mise en œuvre dans un </a:t>
            </a:r>
            <a:r>
              <a:rPr lang="fr-FR" dirty="0"/>
              <a:t>délai maximal de 24 mois</a:t>
            </a:r>
            <a:r>
              <a:rPr lang="fr-FR" b="0" dirty="0"/>
              <a:t>.</a:t>
            </a:r>
          </a:p>
        </p:txBody>
      </p:sp>
    </p:spTree>
    <p:extLst>
      <p:ext uri="{BB962C8B-B14F-4D97-AF65-F5344CB8AC3E}">
        <p14:creationId xmlns:p14="http://schemas.microsoft.com/office/powerpoint/2010/main" val="149964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9EFC87-240E-BBB2-DC60-CF15D6708CBB}"/>
              </a:ext>
            </a:extLst>
          </p:cNvPr>
          <p:cNvSpPr>
            <a:spLocks noGrp="1"/>
          </p:cNvSpPr>
          <p:nvPr>
            <p:ph type="title"/>
            <p:custDataLst>
              <p:tags r:id="rId1"/>
            </p:custDataLst>
          </p:nvPr>
        </p:nvSpPr>
        <p:spPr/>
        <p:txBody>
          <a:bodyPr>
            <a:normAutofit/>
          </a:bodyPr>
          <a:lstStyle/>
          <a:p>
            <a:r>
              <a:rPr lang="fr-FR" dirty="0"/>
              <a:t>Les directives médicales anticipées</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836738"/>
            <a:ext cx="11150600" cy="3470275"/>
          </a:xfrm>
        </p:spPr>
        <p:txBody>
          <a:bodyPr>
            <a:normAutofit/>
          </a:bodyPr>
          <a:lstStyle/>
          <a:p>
            <a:pPr>
              <a:lnSpc>
                <a:spcPct val="100000"/>
              </a:lnSpc>
            </a:pPr>
            <a:r>
              <a:rPr lang="fr-FR" sz="2400" dirty="0"/>
              <a:t>Vous pouvez décider à l’avance des soins médicaux que vous acceptez ou refusez de recevoir en fin de vie. </a:t>
            </a:r>
          </a:p>
          <a:p>
            <a:pPr marL="0" indent="0">
              <a:lnSpc>
                <a:spcPct val="100000"/>
              </a:lnSpc>
              <a:buNone/>
            </a:pPr>
            <a:endParaRPr lang="fr-FR" sz="2400" dirty="0"/>
          </a:p>
          <a:p>
            <a:pPr>
              <a:lnSpc>
                <a:spcPct val="100000"/>
              </a:lnSpc>
            </a:pPr>
            <a:r>
              <a:rPr lang="fr-FR" sz="2400" dirty="0"/>
              <a:t>Vos directives, inscrites sur un formulaire, sont déposées dans le Registre des directives médicales anticipées. Les professionnels de la santé ont l’obligation de les respecter si votre état de santé vous rend inapte à consentir à des soins.</a:t>
            </a:r>
          </a:p>
          <a:p>
            <a:endParaRPr lang="fr-CA" dirty="0"/>
          </a:p>
        </p:txBody>
      </p:sp>
    </p:spTree>
    <p:extLst>
      <p:ext uri="{BB962C8B-B14F-4D97-AF65-F5344CB8AC3E}">
        <p14:creationId xmlns:p14="http://schemas.microsoft.com/office/powerpoint/2010/main" val="310303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972EB63-7941-7EF7-E916-AAC6FD287AE0}"/>
              </a:ext>
            </a:extLst>
          </p:cNvPr>
          <p:cNvSpPr>
            <a:spLocks noGrp="1"/>
          </p:cNvSpPr>
          <p:nvPr>
            <p:ph type="title"/>
            <p:custDataLst>
              <p:tags r:id="rId1"/>
            </p:custDataLst>
          </p:nvPr>
        </p:nvSpPr>
        <p:spPr/>
        <p:txBody>
          <a:bodyPr>
            <a:normAutofit/>
          </a:bodyPr>
          <a:lstStyle/>
          <a:p>
            <a:r>
              <a:rPr lang="fr-FR" dirty="0"/>
              <a:t>Les directives médicales anticipées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735138"/>
            <a:ext cx="11150600" cy="4264025"/>
          </a:xfrm>
        </p:spPr>
        <p:txBody>
          <a:bodyPr>
            <a:normAutofit fontScale="85000" lnSpcReduction="10000"/>
          </a:bodyPr>
          <a:lstStyle/>
          <a:p>
            <a:pPr>
              <a:lnSpc>
                <a:spcPct val="110000"/>
              </a:lnSpc>
            </a:pPr>
            <a:r>
              <a:rPr lang="fr-FR" sz="2600" dirty="0"/>
              <a:t>Le formulaire permet d’accepter ou de refuser des soins dans 3 situations :</a:t>
            </a:r>
          </a:p>
          <a:p>
            <a:pPr marL="0" indent="0">
              <a:lnSpc>
                <a:spcPct val="110000"/>
              </a:lnSpc>
              <a:buNone/>
            </a:pPr>
            <a:endParaRPr lang="fr-FR" sz="2600" dirty="0"/>
          </a:p>
          <a:p>
            <a:pPr lvl="1">
              <a:lnSpc>
                <a:spcPct val="110000"/>
              </a:lnSpc>
            </a:pPr>
            <a:r>
              <a:rPr lang="fr-FR" sz="2600" dirty="0"/>
              <a:t>Si vous souffrez d'une condition médicale grave et incurable, et que vous êtes en fin de vie</a:t>
            </a:r>
          </a:p>
          <a:p>
            <a:pPr lvl="1">
              <a:lnSpc>
                <a:spcPct val="110000"/>
              </a:lnSpc>
            </a:pPr>
            <a:endParaRPr lang="fr-FR" sz="2600" dirty="0"/>
          </a:p>
          <a:p>
            <a:pPr lvl="1">
              <a:lnSpc>
                <a:spcPct val="110000"/>
              </a:lnSpc>
            </a:pPr>
            <a:r>
              <a:rPr lang="fr-FR" sz="2600" dirty="0"/>
              <a:t>Si vous êtes dans un état comateux jugé irréversible ou dans un état végétatif permanent</a:t>
            </a:r>
          </a:p>
          <a:p>
            <a:pPr lvl="1">
              <a:lnSpc>
                <a:spcPct val="110000"/>
              </a:lnSpc>
            </a:pPr>
            <a:endParaRPr lang="fr-FR" sz="2600" dirty="0"/>
          </a:p>
          <a:p>
            <a:pPr lvl="1">
              <a:lnSpc>
                <a:spcPct val="110000"/>
              </a:lnSpc>
            </a:pPr>
            <a:r>
              <a:rPr lang="fr-FR" sz="2600" dirty="0"/>
              <a:t>Si vous êtes atteint de démence grave, sans possibilité d’amélioration (exemple : démence de type Alzheimer ou autre type de démence à un stade avancé)</a:t>
            </a:r>
          </a:p>
          <a:p>
            <a:endParaRPr lang="fr-CA" dirty="0"/>
          </a:p>
        </p:txBody>
      </p:sp>
    </p:spTree>
    <p:extLst>
      <p:ext uri="{BB962C8B-B14F-4D97-AF65-F5344CB8AC3E}">
        <p14:creationId xmlns:p14="http://schemas.microsoft.com/office/powerpoint/2010/main" val="261658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F1F0F80-11F0-ED89-BCC7-BE20DB6B50F2}"/>
              </a:ext>
            </a:extLst>
          </p:cNvPr>
          <p:cNvSpPr>
            <a:spLocks noGrp="1"/>
          </p:cNvSpPr>
          <p:nvPr>
            <p:ph type="title"/>
            <p:custDataLst>
              <p:tags r:id="rId1"/>
            </p:custDataLst>
          </p:nvPr>
        </p:nvSpPr>
        <p:spPr/>
        <p:txBody>
          <a:bodyPr>
            <a:normAutofit/>
          </a:bodyPr>
          <a:lstStyle/>
          <a:p>
            <a:r>
              <a:rPr lang="fr-FR" dirty="0"/>
              <a:t>Les directives médicales anticipées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20700" y="1389697"/>
            <a:ext cx="11150600" cy="4792429"/>
          </a:xfrm>
        </p:spPr>
        <p:txBody>
          <a:bodyPr>
            <a:normAutofit fontScale="77500" lnSpcReduction="20000"/>
          </a:bodyPr>
          <a:lstStyle/>
          <a:p>
            <a:pPr>
              <a:lnSpc>
                <a:spcPct val="120000"/>
              </a:lnSpc>
            </a:pPr>
            <a:r>
              <a:rPr lang="fr-FR" dirty="0"/>
              <a:t>Pour chaque situation, vous pouvez accepter ou refuser les 5 soins suivants :</a:t>
            </a:r>
          </a:p>
          <a:p>
            <a:pPr lvl="1">
              <a:lnSpc>
                <a:spcPct val="120000"/>
              </a:lnSpc>
              <a:spcBef>
                <a:spcPts val="1800"/>
              </a:spcBef>
            </a:pPr>
            <a:r>
              <a:rPr lang="fr-FR" dirty="0"/>
              <a:t>Réanimation cardiorespiratoire</a:t>
            </a:r>
          </a:p>
          <a:p>
            <a:pPr lvl="1">
              <a:lnSpc>
                <a:spcPct val="120000"/>
              </a:lnSpc>
            </a:pPr>
            <a:r>
              <a:rPr lang="fr-FR" dirty="0"/>
              <a:t>Ventilation assistée par un respirateur ou par tout autre support technique</a:t>
            </a:r>
          </a:p>
          <a:p>
            <a:pPr lvl="1">
              <a:lnSpc>
                <a:spcPct val="120000"/>
              </a:lnSpc>
            </a:pPr>
            <a:r>
              <a:rPr lang="fr-FR" dirty="0"/>
              <a:t>Traitement de dialyse</a:t>
            </a:r>
          </a:p>
          <a:p>
            <a:pPr lvl="1">
              <a:lnSpc>
                <a:spcPct val="120000"/>
              </a:lnSpc>
            </a:pPr>
            <a:r>
              <a:rPr lang="fr-FR" dirty="0"/>
              <a:t>Alimentation forcée ou artificielle</a:t>
            </a:r>
          </a:p>
          <a:p>
            <a:pPr lvl="1">
              <a:lnSpc>
                <a:spcPct val="120000"/>
              </a:lnSpc>
            </a:pPr>
            <a:r>
              <a:rPr lang="fr-FR" dirty="0"/>
              <a:t>Hydratation forcée ou artificielle</a:t>
            </a:r>
          </a:p>
          <a:p>
            <a:pPr lvl="1">
              <a:lnSpc>
                <a:spcPct val="120000"/>
              </a:lnSpc>
            </a:pPr>
            <a:endParaRPr lang="fr-FR" dirty="0"/>
          </a:p>
          <a:p>
            <a:pPr>
              <a:lnSpc>
                <a:spcPct val="120000"/>
              </a:lnSpc>
            </a:pPr>
            <a:r>
              <a:rPr lang="fr-FR" dirty="0"/>
              <a:t>Refuser ces soins peut diminuer votre durée de vie. Les accepter peut prolonger votre vie, sans espoir d’améliorer votre condition médicale. Le don d’organes est toujours possible, peu importe ces directives. De plus, les soins nécessaires pour assurer votre confort vous seront toujours donnés, notamment pour soulager la douleur.</a:t>
            </a:r>
          </a:p>
          <a:p>
            <a:endParaRPr lang="fr-CA" dirty="0"/>
          </a:p>
        </p:txBody>
      </p:sp>
    </p:spTree>
    <p:extLst>
      <p:ext uri="{BB962C8B-B14F-4D97-AF65-F5344CB8AC3E}">
        <p14:creationId xmlns:p14="http://schemas.microsoft.com/office/powerpoint/2010/main" val="2902163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1A307B6-C8AC-ECB7-E667-246458D0FB8F}"/>
              </a:ext>
            </a:extLst>
          </p:cNvPr>
          <p:cNvSpPr>
            <a:spLocks noGrp="1"/>
          </p:cNvSpPr>
          <p:nvPr>
            <p:ph type="title"/>
            <p:custDataLst>
              <p:tags r:id="rId1"/>
            </p:custDataLst>
          </p:nvPr>
        </p:nvSpPr>
        <p:spPr/>
        <p:txBody>
          <a:bodyPr>
            <a:normAutofit/>
          </a:bodyPr>
          <a:lstStyle/>
          <a:p>
            <a:r>
              <a:rPr lang="fr-FR" dirty="0"/>
              <a:t>Les directives médicales anticipées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435162"/>
            <a:ext cx="11150600" cy="4814887"/>
          </a:xfrm>
        </p:spPr>
        <p:txBody>
          <a:bodyPr>
            <a:normAutofit fontScale="85000" lnSpcReduction="10000"/>
          </a:bodyPr>
          <a:lstStyle/>
          <a:p>
            <a:pPr marL="514350" indent="-514350">
              <a:lnSpc>
                <a:spcPct val="110000"/>
              </a:lnSpc>
              <a:buFont typeface="+mj-lt"/>
              <a:buAutoNum type="arabicPeriod"/>
            </a:pPr>
            <a:r>
              <a:rPr lang="fr-FR" sz="2600" dirty="0"/>
              <a:t>Téléchargez et imprimez le formulaire Directives médicales anticipées en cas d’inaptitude à consentir à des soins ou téléphonez à la </a:t>
            </a:r>
            <a:r>
              <a:rPr lang="fr-FR" sz="2600" dirty="0" err="1"/>
              <a:t>RAMQ</a:t>
            </a:r>
            <a:r>
              <a:rPr lang="fr-FR" sz="2600" dirty="0"/>
              <a:t> pour l’obtenir.</a:t>
            </a:r>
          </a:p>
          <a:p>
            <a:pPr lvl="2">
              <a:lnSpc>
                <a:spcPct val="110000"/>
              </a:lnSpc>
              <a:spcBef>
                <a:spcPts val="1200"/>
              </a:spcBef>
            </a:pPr>
            <a:r>
              <a:rPr lang="fr-FR" sz="2600" dirty="0"/>
              <a:t>Région de Québec : 418 646-4636</a:t>
            </a:r>
          </a:p>
          <a:p>
            <a:pPr lvl="2">
              <a:lnSpc>
                <a:spcPct val="110000"/>
              </a:lnSpc>
            </a:pPr>
            <a:r>
              <a:rPr lang="fr-FR" sz="2600" dirty="0"/>
              <a:t>Région de Montréal : 514 864-3411</a:t>
            </a:r>
          </a:p>
          <a:p>
            <a:pPr lvl="2">
              <a:lnSpc>
                <a:spcPct val="110000"/>
              </a:lnSpc>
            </a:pPr>
            <a:r>
              <a:rPr lang="fr-FR" sz="2600" dirty="0"/>
              <a:t>Partout au Québec : 1 800 561-9749</a:t>
            </a:r>
          </a:p>
          <a:p>
            <a:pPr lvl="2">
              <a:lnSpc>
                <a:spcPct val="110000"/>
              </a:lnSpc>
            </a:pPr>
            <a:r>
              <a:rPr lang="fr-FR" sz="2600" dirty="0"/>
              <a:t>Hors du Québec : 514 864-3411</a:t>
            </a:r>
          </a:p>
          <a:p>
            <a:pPr marL="514350" indent="-514350">
              <a:lnSpc>
                <a:spcPct val="110000"/>
              </a:lnSpc>
              <a:buFont typeface="+mj-lt"/>
              <a:buAutoNum type="arabicPeriod"/>
            </a:pPr>
            <a:r>
              <a:rPr lang="fr-FR" sz="2600" dirty="0"/>
              <a:t>Lisez attentivement la section d’information générale au début du formulaire.</a:t>
            </a:r>
          </a:p>
          <a:p>
            <a:pPr marL="514350" indent="-514350">
              <a:lnSpc>
                <a:spcPct val="110000"/>
              </a:lnSpc>
              <a:buFont typeface="+mj-lt"/>
              <a:buAutoNum type="arabicPeriod"/>
            </a:pPr>
            <a:r>
              <a:rPr lang="fr-FR" sz="2600" dirty="0"/>
              <a:t>Remplissez le formulaire, écrivez vos initiales sur chaque page, signez-le et datez-le. Une autre personne peut remplir et signer le formulaire à votre place en votre présence en cas d’incapacité physique ou si vous ne savez pas lire ni écrire.</a:t>
            </a:r>
          </a:p>
          <a:p>
            <a:endParaRPr lang="fr-CA" dirty="0"/>
          </a:p>
        </p:txBody>
      </p:sp>
    </p:spTree>
    <p:extLst>
      <p:ext uri="{BB962C8B-B14F-4D97-AF65-F5344CB8AC3E}">
        <p14:creationId xmlns:p14="http://schemas.microsoft.com/office/powerpoint/2010/main" val="256196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7DB1406-EC53-4857-C851-E61EC11C699F}"/>
              </a:ext>
            </a:extLst>
          </p:cNvPr>
          <p:cNvSpPr>
            <a:spLocks noGrp="1"/>
          </p:cNvSpPr>
          <p:nvPr>
            <p:ph type="title"/>
            <p:custDataLst>
              <p:tags r:id="rId1"/>
            </p:custDataLst>
          </p:nvPr>
        </p:nvSpPr>
        <p:spPr/>
        <p:txBody>
          <a:bodyPr>
            <a:normAutofit/>
          </a:bodyPr>
          <a:lstStyle/>
          <a:p>
            <a:r>
              <a:rPr lang="fr-FR" dirty="0"/>
              <a:t>Les directives médicales anticipées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868680" y="1863753"/>
            <a:ext cx="11150600" cy="3592216"/>
          </a:xfrm>
        </p:spPr>
        <p:txBody>
          <a:bodyPr>
            <a:normAutofit fontScale="85000" lnSpcReduction="20000"/>
          </a:bodyPr>
          <a:lstStyle/>
          <a:p>
            <a:pPr marL="514350" indent="-514350">
              <a:lnSpc>
                <a:spcPct val="120000"/>
              </a:lnSpc>
              <a:buFont typeface="+mj-lt"/>
              <a:buAutoNum type="arabicPeriod" startAt="4"/>
            </a:pPr>
            <a:r>
              <a:rPr lang="fr-FR" dirty="0"/>
              <a:t>Faites signer 2 témoins de 18 ans ou plus. Les témoins doivent signer après vous et en votre présence.</a:t>
            </a:r>
          </a:p>
          <a:p>
            <a:pPr marL="0" indent="0">
              <a:lnSpc>
                <a:spcPct val="120000"/>
              </a:lnSpc>
              <a:buNone/>
            </a:pPr>
            <a:endParaRPr lang="fr-FR" dirty="0"/>
          </a:p>
          <a:p>
            <a:pPr marL="514350" indent="-514350">
              <a:lnSpc>
                <a:spcPct val="120000"/>
              </a:lnSpc>
              <a:buFont typeface="+mj-lt"/>
              <a:buAutoNum type="arabicPeriod" startAt="5"/>
            </a:pPr>
            <a:r>
              <a:rPr lang="fr-FR" dirty="0"/>
              <a:t>Transmettez toutes les pages du formulaire à l’adresse suivante, y compris les pages d’information: </a:t>
            </a:r>
          </a:p>
          <a:p>
            <a:pPr marL="914400" lvl="2" indent="0">
              <a:lnSpc>
                <a:spcPct val="120000"/>
              </a:lnSpc>
              <a:buNone/>
            </a:pPr>
            <a:r>
              <a:rPr lang="fr-FR" dirty="0"/>
              <a:t>Régie de l’assurance maladie du Québec</a:t>
            </a:r>
          </a:p>
          <a:p>
            <a:pPr marL="914400" lvl="2" indent="0">
              <a:lnSpc>
                <a:spcPct val="120000"/>
              </a:lnSpc>
              <a:buNone/>
            </a:pPr>
            <a:r>
              <a:rPr lang="fr-FR" dirty="0"/>
              <a:t>C. P. 16000, </a:t>
            </a:r>
            <a:r>
              <a:rPr lang="fr-FR" dirty="0" err="1"/>
              <a:t>succ</a:t>
            </a:r>
            <a:r>
              <a:rPr lang="fr-FR" dirty="0"/>
              <a:t>. Terminus</a:t>
            </a:r>
          </a:p>
          <a:p>
            <a:pPr marL="914400" lvl="2" indent="0">
              <a:lnSpc>
                <a:spcPct val="120000"/>
              </a:lnSpc>
              <a:buNone/>
            </a:pPr>
            <a:r>
              <a:rPr lang="fr-FR" dirty="0"/>
              <a:t>Québec (Québec)  </a:t>
            </a:r>
            <a:r>
              <a:rPr lang="fr-FR" dirty="0" err="1"/>
              <a:t>G1K</a:t>
            </a:r>
            <a:r>
              <a:rPr lang="fr-FR" dirty="0"/>
              <a:t> </a:t>
            </a:r>
            <a:r>
              <a:rPr lang="fr-FR" dirty="0" err="1"/>
              <a:t>9A2</a:t>
            </a:r>
            <a:endParaRPr lang="fr-FR" dirty="0"/>
          </a:p>
          <a:p>
            <a:pPr marL="0" indent="0">
              <a:buNone/>
            </a:pPr>
            <a:endParaRPr lang="fr-FR" dirty="0"/>
          </a:p>
          <a:p>
            <a:endParaRPr lang="fr-CA" dirty="0"/>
          </a:p>
        </p:txBody>
      </p:sp>
      <p:sp>
        <p:nvSpPr>
          <p:cNvPr id="4" name="ZoneTexte 3">
            <a:extLst>
              <a:ext uri="{FF2B5EF4-FFF2-40B4-BE49-F238E27FC236}">
                <a16:creationId xmlns:a16="http://schemas.microsoft.com/office/drawing/2014/main" id="{8B5C945A-3CB6-1420-B2A7-E055396B1F90}"/>
              </a:ext>
            </a:extLst>
          </p:cNvPr>
          <p:cNvSpPr txBox="1"/>
          <p:nvPr>
            <p:custDataLst>
              <p:tags r:id="rId3"/>
            </p:custDataLst>
          </p:nvPr>
        </p:nvSpPr>
        <p:spPr>
          <a:xfrm>
            <a:off x="2433820" y="5455969"/>
            <a:ext cx="6096000" cy="461665"/>
          </a:xfrm>
          <a:prstGeom prst="rect">
            <a:avLst/>
          </a:prstGeom>
          <a:noFill/>
        </p:spPr>
        <p:txBody>
          <a:bodyPr wrap="square">
            <a:spAutoFit/>
          </a:bodyPr>
          <a:lstStyle/>
          <a:p>
            <a:r>
              <a:rPr lang="fr-FR" sz="2400" b="1" dirty="0">
                <a:latin typeface="Louis George Cafe" pitchFamily="2" charset="-128"/>
                <a:ea typeface="Louis George Cafe" pitchFamily="2" charset="-128"/>
                <a:cs typeface="Louis George Cafe" pitchFamily="2" charset="-128"/>
              </a:rPr>
              <a:t>ramq.gouv.qc.ca</a:t>
            </a:r>
          </a:p>
        </p:txBody>
      </p:sp>
    </p:spTree>
    <p:extLst>
      <p:ext uri="{BB962C8B-B14F-4D97-AF65-F5344CB8AC3E}">
        <p14:creationId xmlns:p14="http://schemas.microsoft.com/office/powerpoint/2010/main" val="163489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B5061B-2AC1-1349-4644-EB73DB575F15}"/>
              </a:ext>
            </a:extLst>
          </p:cNvPr>
          <p:cNvSpPr>
            <a:spLocks noGrp="1"/>
          </p:cNvSpPr>
          <p:nvPr>
            <p:ph type="title"/>
            <p:custDataLst>
              <p:tags r:id="rId1"/>
            </p:custDataLst>
          </p:nvPr>
        </p:nvSpPr>
        <p:spPr/>
        <p:txBody>
          <a:bodyPr>
            <a:normAutofit/>
          </a:bodyPr>
          <a:lstStyle/>
          <a:p>
            <a:r>
              <a:rPr lang="fr-FR" dirty="0"/>
              <a:t>À propos de l'aide médicale à mourir </a:t>
            </a:r>
            <a:endParaRPr lang="fr-CA" dirty="0"/>
          </a:p>
        </p:txBody>
      </p:sp>
      <p:sp>
        <p:nvSpPr>
          <p:cNvPr id="2" name="Espace réservé du texte 1">
            <a:extLst>
              <a:ext uri="{FF2B5EF4-FFF2-40B4-BE49-F238E27FC236}">
                <a16:creationId xmlns:a16="http://schemas.microsoft.com/office/drawing/2014/main" id="{37D2D4E7-3E69-CDFA-8875-502D91E0B7A5}"/>
              </a:ext>
            </a:extLst>
          </p:cNvPr>
          <p:cNvSpPr>
            <a:spLocks noGrp="1"/>
          </p:cNvSpPr>
          <p:nvPr>
            <p:ph type="body" sz="quarter" idx="4294967295"/>
            <p:custDataLst>
              <p:tags r:id="rId2"/>
            </p:custDataLst>
          </p:nvPr>
        </p:nvSpPr>
        <p:spPr>
          <a:xfrm>
            <a:off x="601816" y="1480882"/>
            <a:ext cx="11150600" cy="4600575"/>
          </a:xfrm>
        </p:spPr>
        <p:txBody>
          <a:bodyPr>
            <a:normAutofit fontScale="85000" lnSpcReduction="10000"/>
          </a:bodyPr>
          <a:lstStyle/>
          <a:p>
            <a:r>
              <a:rPr lang="fr-FR" dirty="0"/>
              <a:t>L'aide médicale à mourir (AMM) est devenue légale au Québec le 10 juin 2014 avec l'adoption de la loi 52, intitulée Loi concernant les soins de fin de vie. Cette loi permettait aux patients en fin de vie atteints d'une maladie incurable et qui souffraient de douleurs intolérables ou de symptômes invalidants de demander une aide médicale à mourir.</a:t>
            </a:r>
          </a:p>
          <a:p>
            <a:endParaRPr lang="fr-FR" dirty="0"/>
          </a:p>
          <a:p>
            <a:r>
              <a:rPr lang="fr-FR" dirty="0"/>
              <a:t>La légalité de l'AMM a été contestée dès son adoption. En 2015, un groupe de médecins et de patients ont déposé une requête devant la Cour supérieure du Québec pour contester la constitutionnalité de la loi. </a:t>
            </a:r>
          </a:p>
          <a:p>
            <a:endParaRPr lang="fr-FR" dirty="0"/>
          </a:p>
          <a:p>
            <a:r>
              <a:rPr lang="fr-FR" dirty="0"/>
              <a:t>En juin 2019, la Cour suprême du Canada a déclaré que la loi était constitutionnelle, affirmant que le droit à une mort paisible est un droit fondamental consacré par la Charte canadienne des droits et libertés.</a:t>
            </a:r>
          </a:p>
          <a:p>
            <a:endParaRPr lang="fr-CA" dirty="0"/>
          </a:p>
        </p:txBody>
      </p:sp>
    </p:spTree>
    <p:extLst>
      <p:ext uri="{BB962C8B-B14F-4D97-AF65-F5344CB8AC3E}">
        <p14:creationId xmlns:p14="http://schemas.microsoft.com/office/powerpoint/2010/main" val="1422081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A1619C7-B124-EBC1-4295-4C70420F0039}"/>
              </a:ext>
            </a:extLst>
          </p:cNvPr>
          <p:cNvSpPr>
            <a:spLocks noGrp="1"/>
          </p:cNvSpPr>
          <p:nvPr>
            <p:ph type="body" sz="quarter" idx="13"/>
            <p:custDataLst>
              <p:tags r:id="rId1"/>
            </p:custDataLst>
          </p:nvPr>
        </p:nvSpPr>
        <p:spPr>
          <a:xfrm>
            <a:off x="756757" y="2798194"/>
            <a:ext cx="10678486" cy="950846"/>
          </a:xfrm>
        </p:spPr>
        <p:txBody>
          <a:bodyPr>
            <a:normAutofit/>
          </a:bodyPr>
          <a:lstStyle/>
          <a:p>
            <a:pPr marL="0" indent="0" algn="ctr">
              <a:buNone/>
            </a:pPr>
            <a:r>
              <a:rPr lang="fr-CA" sz="4400" dirty="0"/>
              <a:t>Des questions?</a:t>
            </a:r>
          </a:p>
        </p:txBody>
      </p:sp>
    </p:spTree>
    <p:extLst>
      <p:ext uri="{BB962C8B-B14F-4D97-AF65-F5344CB8AC3E}">
        <p14:creationId xmlns:p14="http://schemas.microsoft.com/office/powerpoint/2010/main" val="26189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84A0796-626C-FA5B-FC3B-992CF6687CF9}"/>
              </a:ext>
            </a:extLst>
          </p:cNvPr>
          <p:cNvSpPr>
            <a:spLocks noGrp="1"/>
          </p:cNvSpPr>
          <p:nvPr>
            <p:ph type="title"/>
            <p:custDataLst>
              <p:tags r:id="rId1"/>
            </p:custDataLst>
          </p:nvPr>
        </p:nvSpPr>
        <p:spPr>
          <a:xfrm>
            <a:off x="675314" y="432033"/>
            <a:ext cx="11242366" cy="1048849"/>
          </a:xfrm>
        </p:spPr>
        <p:txBody>
          <a:bodyPr>
            <a:noAutofit/>
          </a:bodyPr>
          <a:lstStyle/>
          <a:p>
            <a:r>
              <a:rPr lang="fr-FR" dirty="0"/>
              <a:t>À propos de l'aide médicale à mourir (suite)</a:t>
            </a:r>
            <a:endParaRPr lang="fr-CA" dirty="0"/>
          </a:p>
        </p:txBody>
      </p:sp>
      <p:sp>
        <p:nvSpPr>
          <p:cNvPr id="2" name="Espace réservé du texte 1">
            <a:extLst>
              <a:ext uri="{FF2B5EF4-FFF2-40B4-BE49-F238E27FC236}">
                <a16:creationId xmlns:a16="http://schemas.microsoft.com/office/drawing/2014/main" id="{37D2D4E7-3E69-CDFA-8875-502D91E0B7A5}"/>
              </a:ext>
            </a:extLst>
          </p:cNvPr>
          <p:cNvSpPr>
            <a:spLocks noGrp="1"/>
          </p:cNvSpPr>
          <p:nvPr>
            <p:ph type="body" sz="quarter" idx="4294967295"/>
            <p:custDataLst>
              <p:tags r:id="rId2"/>
            </p:custDataLst>
          </p:nvPr>
        </p:nvSpPr>
        <p:spPr>
          <a:xfrm>
            <a:off x="675314" y="1371600"/>
            <a:ext cx="11150600" cy="4673600"/>
          </a:xfrm>
        </p:spPr>
        <p:txBody>
          <a:bodyPr>
            <a:normAutofit fontScale="85000" lnSpcReduction="20000"/>
          </a:bodyPr>
          <a:lstStyle/>
          <a:p>
            <a:pPr>
              <a:lnSpc>
                <a:spcPct val="120000"/>
              </a:lnSpc>
              <a:spcBef>
                <a:spcPts val="0"/>
              </a:spcBef>
            </a:pPr>
            <a:r>
              <a:rPr lang="fr-FR" dirty="0"/>
              <a:t>Pendant ce temps, l'AMM a commencé à être pratiquée au Québec. En décembre 2015, les premiers cas d'aide médicale à mourir ont été signalés dans la province. Environ 2 000 personnes ont reçu l'AMM au Québec entre décembre 2015 et mars 2020.</a:t>
            </a:r>
          </a:p>
          <a:p>
            <a:pPr>
              <a:lnSpc>
                <a:spcPct val="120000"/>
              </a:lnSpc>
              <a:spcBef>
                <a:spcPts val="1800"/>
              </a:spcBef>
            </a:pPr>
            <a:r>
              <a:rPr lang="fr-FR" dirty="0"/>
              <a:t>Au Québec, le critère de fin de vie prévu dans la Loi concernant les soins de fin de vie ne s’applique plus depuis le 12 mars 2020 à la suite du jugement Baudouin de la Cour supérieure du Québec. </a:t>
            </a:r>
          </a:p>
          <a:p>
            <a:pPr>
              <a:lnSpc>
                <a:spcPct val="120000"/>
              </a:lnSpc>
              <a:spcBef>
                <a:spcPts val="1800"/>
              </a:spcBef>
            </a:pPr>
            <a:r>
              <a:rPr lang="fr-FR" dirty="0"/>
              <a:t>Au Canada, le 17 mars 2021, les modifications apportées aux dispositions du Code criminel sont entrées en vigueur et viennent modifier les mesures de sauvegarde existantes pour les personnes admissibles dont la mort naturelle est raisonnablement prévisible.</a:t>
            </a:r>
          </a:p>
          <a:p>
            <a:endParaRPr lang="fr-CA" dirty="0"/>
          </a:p>
        </p:txBody>
      </p:sp>
    </p:spTree>
    <p:extLst>
      <p:ext uri="{BB962C8B-B14F-4D97-AF65-F5344CB8AC3E}">
        <p14:creationId xmlns:p14="http://schemas.microsoft.com/office/powerpoint/2010/main" val="428312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B7D7FC-0FE8-4ECF-F301-B33BDC586B02}"/>
              </a:ext>
            </a:extLst>
          </p:cNvPr>
          <p:cNvSpPr>
            <a:spLocks noGrp="1"/>
          </p:cNvSpPr>
          <p:nvPr>
            <p:ph type="title"/>
            <p:custDataLst>
              <p:tags r:id="rId1"/>
            </p:custDataLst>
          </p:nvPr>
        </p:nvSpPr>
        <p:spPr>
          <a:xfrm>
            <a:off x="675314" y="432033"/>
            <a:ext cx="11608126" cy="1048849"/>
          </a:xfrm>
        </p:spPr>
        <p:txBody>
          <a:bodyPr>
            <a:normAutofit/>
          </a:bodyPr>
          <a:lstStyle/>
          <a:p>
            <a:r>
              <a:rPr lang="fr-FR" dirty="0"/>
              <a:t>À propos de l'aide médicale à mourir (suite)</a:t>
            </a:r>
            <a:endParaRPr lang="fr-CA" dirty="0"/>
          </a:p>
        </p:txBody>
      </p:sp>
      <p:sp>
        <p:nvSpPr>
          <p:cNvPr id="2" name="Espace réservé du texte 1">
            <a:extLst>
              <a:ext uri="{FF2B5EF4-FFF2-40B4-BE49-F238E27FC236}">
                <a16:creationId xmlns:a16="http://schemas.microsoft.com/office/drawing/2014/main" id="{37D2D4E7-3E69-CDFA-8875-502D91E0B7A5}"/>
              </a:ext>
            </a:extLst>
          </p:cNvPr>
          <p:cNvSpPr>
            <a:spLocks noGrp="1"/>
          </p:cNvSpPr>
          <p:nvPr>
            <p:ph type="body" sz="quarter" idx="4294967295"/>
            <p:custDataLst>
              <p:tags r:id="rId2"/>
            </p:custDataLst>
          </p:nvPr>
        </p:nvSpPr>
        <p:spPr>
          <a:xfrm>
            <a:off x="782320" y="1389782"/>
            <a:ext cx="10414000" cy="3705225"/>
          </a:xfrm>
        </p:spPr>
        <p:txBody>
          <a:bodyPr>
            <a:noAutofit/>
          </a:bodyPr>
          <a:lstStyle/>
          <a:p>
            <a:pPr>
              <a:lnSpc>
                <a:spcPct val="100000"/>
              </a:lnSpc>
              <a:spcBef>
                <a:spcPts val="0"/>
              </a:spcBef>
            </a:pPr>
            <a:r>
              <a:rPr lang="fr-FR" sz="2400" dirty="0"/>
              <a:t>La Loi concernant les soins de fin de vie vise l’encadrement des soins palliatifs et de l’aide médicale à mourir.</a:t>
            </a:r>
          </a:p>
          <a:p>
            <a:pPr lvl="1">
              <a:lnSpc>
                <a:spcPct val="100000"/>
              </a:lnSpc>
              <a:spcBef>
                <a:spcPts val="0"/>
              </a:spcBef>
            </a:pPr>
            <a:r>
              <a:rPr lang="fr-FR" sz="2400" dirty="0"/>
              <a:t>Une option supplémentaire pour qui toutes les options thérapeutiques, curatives et palliatives, ont été jugées insatisfaisantes et qui préférerait mourir plutôt que de continuer à souffrir.</a:t>
            </a:r>
          </a:p>
          <a:p>
            <a:pPr>
              <a:lnSpc>
                <a:spcPct val="100000"/>
              </a:lnSpc>
              <a:spcBef>
                <a:spcPts val="0"/>
              </a:spcBef>
            </a:pPr>
            <a:r>
              <a:rPr lang="fr-FR" sz="2400" dirty="0"/>
              <a:t>L’administration de médicaments par un médecin à une personne, à sa demande, dans le but de soulager ses souffrances en entraînant son décès.</a:t>
            </a:r>
          </a:p>
          <a:p>
            <a:pPr>
              <a:lnSpc>
                <a:spcPct val="100000"/>
              </a:lnSpc>
              <a:spcBef>
                <a:spcPts val="0"/>
              </a:spcBef>
            </a:pPr>
            <a:r>
              <a:rPr lang="fr-FR" sz="2400" dirty="0"/>
              <a:t>Ce soin est accessible dans l’ensemble des établissements du réseau de la santé et des services sociaux du Québec et dans quelques maisons de soins palliatifs. Il est aussi possible de demander de le recevoir à domicile.</a:t>
            </a:r>
          </a:p>
        </p:txBody>
      </p:sp>
    </p:spTree>
    <p:extLst>
      <p:ext uri="{BB962C8B-B14F-4D97-AF65-F5344CB8AC3E}">
        <p14:creationId xmlns:p14="http://schemas.microsoft.com/office/powerpoint/2010/main" val="114854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E403A21-D6E8-F5F7-AC56-F4778203697C}"/>
              </a:ext>
            </a:extLst>
          </p:cNvPr>
          <p:cNvSpPr>
            <a:spLocks noGrp="1"/>
          </p:cNvSpPr>
          <p:nvPr>
            <p:ph type="title"/>
            <p:custDataLst>
              <p:tags r:id="rId1"/>
            </p:custDataLst>
          </p:nvPr>
        </p:nvSpPr>
        <p:spPr>
          <a:xfrm>
            <a:off x="675314" y="432033"/>
            <a:ext cx="11029006" cy="1496779"/>
          </a:xfrm>
        </p:spPr>
        <p:txBody>
          <a:bodyPr>
            <a:normAutofit/>
          </a:bodyPr>
          <a:lstStyle/>
          <a:p>
            <a:r>
              <a:rPr lang="fr-FR" dirty="0"/>
              <a:t>Exigences requises pour recevoir l’aide médicale à mourir </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555308" y="1928812"/>
            <a:ext cx="11149012" cy="4429760"/>
          </a:xfrm>
        </p:spPr>
        <p:txBody>
          <a:bodyPr>
            <a:normAutofit fontScale="85000" lnSpcReduction="20000"/>
          </a:bodyPr>
          <a:lstStyle/>
          <a:p>
            <a:pPr>
              <a:lnSpc>
                <a:spcPct val="120000"/>
              </a:lnSpc>
              <a:spcBef>
                <a:spcPts val="0"/>
              </a:spcBef>
            </a:pPr>
            <a:r>
              <a:rPr lang="fr-FR" dirty="0"/>
              <a:t>La Loi fixe des conditions très restrictives auxquelles une personne doit répondre pour recevoir l’aide médicale à mourir, peu importe le lieu où elle reçoit des soins. </a:t>
            </a:r>
          </a:p>
          <a:p>
            <a:pPr marL="0" indent="0">
              <a:lnSpc>
                <a:spcPct val="120000"/>
              </a:lnSpc>
              <a:spcBef>
                <a:spcPts val="0"/>
              </a:spcBef>
              <a:buNone/>
            </a:pPr>
            <a:endParaRPr lang="fr-FR" dirty="0"/>
          </a:p>
          <a:p>
            <a:pPr>
              <a:lnSpc>
                <a:spcPct val="120000"/>
              </a:lnSpc>
              <a:spcBef>
                <a:spcPts val="0"/>
              </a:spcBef>
            </a:pPr>
            <a:r>
              <a:rPr lang="fr-FR" dirty="0"/>
              <a:t>Avant d’offrir ce soin et tout au long de l’offre de service, plusieurs procédures doivent aussi être respectées par les médecins et les établissements de santé et de services sociaux.</a:t>
            </a:r>
          </a:p>
          <a:p>
            <a:pPr>
              <a:lnSpc>
                <a:spcPct val="120000"/>
              </a:lnSpc>
              <a:spcBef>
                <a:spcPts val="0"/>
              </a:spcBef>
            </a:pPr>
            <a:endParaRPr lang="fr-FR" dirty="0"/>
          </a:p>
          <a:p>
            <a:pPr>
              <a:lnSpc>
                <a:spcPct val="120000"/>
              </a:lnSpc>
              <a:spcBef>
                <a:spcPts val="0"/>
              </a:spcBef>
            </a:pPr>
            <a:r>
              <a:rPr lang="fr-FR" dirty="0"/>
              <a:t>L’administration de l’aide médicale à mourir sera possible seulement si toutes les exigences suivantes sont respectées, pour la personne et le médecin.</a:t>
            </a:r>
          </a:p>
          <a:p>
            <a:endParaRPr lang="fr-CA" dirty="0"/>
          </a:p>
        </p:txBody>
      </p:sp>
    </p:spTree>
    <p:extLst>
      <p:ext uri="{BB962C8B-B14F-4D97-AF65-F5344CB8AC3E}">
        <p14:creationId xmlns:p14="http://schemas.microsoft.com/office/powerpoint/2010/main" val="159679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BE8E87E-36D5-77E1-058A-DE4BDEFD0204}"/>
              </a:ext>
            </a:extLst>
          </p:cNvPr>
          <p:cNvSpPr>
            <a:spLocks noGrp="1"/>
          </p:cNvSpPr>
          <p:nvPr>
            <p:ph type="title"/>
            <p:custDataLst>
              <p:tags r:id="rId1"/>
            </p:custDataLst>
          </p:nvPr>
        </p:nvSpPr>
        <p:spPr>
          <a:xfrm>
            <a:off x="675314" y="432033"/>
            <a:ext cx="10678485" cy="1640607"/>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2085742"/>
            <a:ext cx="11150600" cy="4340225"/>
          </a:xfrm>
        </p:spPr>
        <p:txBody>
          <a:bodyPr>
            <a:normAutofit/>
          </a:bodyPr>
          <a:lstStyle/>
          <a:p>
            <a:pPr marL="0" indent="0">
              <a:buNone/>
            </a:pPr>
            <a:r>
              <a:rPr lang="fr-FR" sz="2400" dirty="0"/>
              <a:t>Seule une personne qui satisfait à toutes les conditions suivantes peut obtenir l’aide médicale à mourir :</a:t>
            </a:r>
          </a:p>
          <a:p>
            <a:pPr marL="0" indent="0">
              <a:buNone/>
            </a:pPr>
            <a:endParaRPr lang="fr-FR" sz="2400" dirty="0"/>
          </a:p>
          <a:p>
            <a:r>
              <a:rPr lang="fr-FR" sz="2400" dirty="0"/>
              <a:t>être assurée au sens de la Loi sur l'assurance maladie;</a:t>
            </a:r>
          </a:p>
          <a:p>
            <a:r>
              <a:rPr lang="fr-FR" sz="2400" dirty="0"/>
              <a:t>être majeure;</a:t>
            </a:r>
          </a:p>
          <a:p>
            <a:r>
              <a:rPr lang="fr-FR" sz="2400" dirty="0"/>
              <a:t>être </a:t>
            </a:r>
            <a:r>
              <a:rPr lang="fr-FR" sz="2400" b="1" dirty="0"/>
              <a:t>apte à consentir aux soins</a:t>
            </a:r>
            <a:r>
              <a:rPr lang="fr-FR" sz="2400" dirty="0"/>
              <a:t>, c’est-à-dire être en mesure de comprendre la situation et les renseignements transmis par les professionnels de la santé ainsi que de prendre des décisions;</a:t>
            </a:r>
          </a:p>
          <a:p>
            <a:endParaRPr lang="fr-CA" dirty="0"/>
          </a:p>
        </p:txBody>
      </p:sp>
    </p:spTree>
    <p:extLst>
      <p:ext uri="{BB962C8B-B14F-4D97-AF65-F5344CB8AC3E}">
        <p14:creationId xmlns:p14="http://schemas.microsoft.com/office/powerpoint/2010/main" val="287371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89D60C-7327-4E85-BEE7-6ABBDE7CC1B3}"/>
              </a:ext>
            </a:extLst>
          </p:cNvPr>
          <p:cNvSpPr>
            <a:spLocks noGrp="1"/>
          </p:cNvSpPr>
          <p:nvPr>
            <p:ph type="title"/>
            <p:custDataLst>
              <p:tags r:id="rId1"/>
            </p:custDataLst>
          </p:nvPr>
        </p:nvSpPr>
        <p:spPr>
          <a:xfrm>
            <a:off x="675314" y="432033"/>
            <a:ext cx="10678485" cy="1660927"/>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2240280"/>
            <a:ext cx="11150600" cy="4340225"/>
          </a:xfrm>
        </p:spPr>
        <p:txBody>
          <a:bodyPr>
            <a:normAutofit/>
          </a:bodyPr>
          <a:lstStyle/>
          <a:p>
            <a:r>
              <a:rPr lang="fr-FR" sz="2400" dirty="0"/>
              <a:t>être atteinte d’une </a:t>
            </a:r>
            <a:r>
              <a:rPr lang="fr-FR" sz="2400" b="1" dirty="0"/>
              <a:t>maladie grave et incurable</a:t>
            </a:r>
            <a:r>
              <a:rPr lang="fr-FR" sz="2400" dirty="0"/>
              <a:t>;</a:t>
            </a:r>
          </a:p>
          <a:p>
            <a:r>
              <a:rPr lang="fr-FR" sz="2400" dirty="0"/>
              <a:t>avoir une situation médicale qui se caractérise par un </a:t>
            </a:r>
            <a:r>
              <a:rPr lang="fr-FR" sz="2400" b="1" dirty="0"/>
              <a:t>déclin avancé et irréversible </a:t>
            </a:r>
            <a:r>
              <a:rPr lang="fr-FR" sz="2400" dirty="0"/>
              <a:t>de ses capacités;</a:t>
            </a:r>
          </a:p>
          <a:p>
            <a:r>
              <a:rPr lang="fr-FR" sz="2400" dirty="0"/>
              <a:t>éprouver des souffrances physiques ou psychiques constantes, insupportables et qui ne peuvent être apaisées dans des conditions qu'elle juge tolérables.</a:t>
            </a:r>
          </a:p>
          <a:p>
            <a:endParaRPr lang="fr-CA" dirty="0"/>
          </a:p>
        </p:txBody>
      </p:sp>
    </p:spTree>
    <p:extLst>
      <p:ext uri="{BB962C8B-B14F-4D97-AF65-F5344CB8AC3E}">
        <p14:creationId xmlns:p14="http://schemas.microsoft.com/office/powerpoint/2010/main" val="75020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44B1653-3F35-C771-7583-3B685252AC45}"/>
              </a:ext>
            </a:extLst>
          </p:cNvPr>
          <p:cNvSpPr>
            <a:spLocks noGrp="1"/>
          </p:cNvSpPr>
          <p:nvPr>
            <p:ph type="title"/>
            <p:custDataLst>
              <p:tags r:id="rId1"/>
            </p:custDataLst>
          </p:nvPr>
        </p:nvSpPr>
        <p:spPr>
          <a:xfrm>
            <a:off x="675314" y="432033"/>
            <a:ext cx="10678485" cy="1660927"/>
          </a:xfrm>
        </p:spPr>
        <p:txBody>
          <a:bodyPr>
            <a:normAutofit/>
          </a:bodyPr>
          <a:lstStyle/>
          <a:p>
            <a:r>
              <a:rPr lang="fr-FR" dirty="0"/>
              <a:t>Exigences requises pour recevoir l’aide médicale à mourir (suite)</a:t>
            </a:r>
            <a:endParaRPr lang="fr-CA" dirty="0"/>
          </a:p>
        </p:txBody>
      </p:sp>
      <p:sp>
        <p:nvSpPr>
          <p:cNvPr id="2" name="Espace réservé du texte 1">
            <a:extLst>
              <a:ext uri="{FF2B5EF4-FFF2-40B4-BE49-F238E27FC236}">
                <a16:creationId xmlns:a16="http://schemas.microsoft.com/office/drawing/2014/main" id="{5D259136-6257-5A86-345E-8E10DF855428}"/>
              </a:ext>
            </a:extLst>
          </p:cNvPr>
          <p:cNvSpPr>
            <a:spLocks noGrp="1"/>
          </p:cNvSpPr>
          <p:nvPr>
            <p:ph type="body" sz="quarter" idx="4294967295"/>
            <p:custDataLst>
              <p:tags r:id="rId2"/>
            </p:custDataLst>
          </p:nvPr>
        </p:nvSpPr>
        <p:spPr>
          <a:xfrm>
            <a:off x="675314" y="1938020"/>
            <a:ext cx="11263312" cy="4218940"/>
          </a:xfrm>
        </p:spPr>
        <p:txBody>
          <a:bodyPr>
            <a:normAutofit fontScale="85000" lnSpcReduction="20000"/>
          </a:bodyPr>
          <a:lstStyle/>
          <a:p>
            <a:pPr marL="0" indent="0">
              <a:lnSpc>
                <a:spcPct val="120000"/>
              </a:lnSpc>
              <a:spcBef>
                <a:spcPts val="0"/>
              </a:spcBef>
              <a:buNone/>
            </a:pPr>
            <a:r>
              <a:rPr lang="fr-FR" dirty="0"/>
              <a:t>Le médecin doit respecter certaines obligations avant d’administrer l’aide médicale à mourir :</a:t>
            </a:r>
          </a:p>
          <a:p>
            <a:pPr>
              <a:lnSpc>
                <a:spcPct val="120000"/>
              </a:lnSpc>
              <a:spcBef>
                <a:spcPts val="0"/>
              </a:spcBef>
            </a:pPr>
            <a:r>
              <a:rPr lang="fr-FR" dirty="0"/>
              <a:t>S’assurer que la personne qui demande l’aide médicale à mourir respecte toutes les conditions prescrites, et ce :</a:t>
            </a:r>
          </a:p>
          <a:p>
            <a:pPr lvl="1">
              <a:lnSpc>
                <a:spcPct val="120000"/>
              </a:lnSpc>
              <a:spcBef>
                <a:spcPts val="1200"/>
              </a:spcBef>
            </a:pPr>
            <a:r>
              <a:rPr lang="fr-FR" dirty="0"/>
              <a:t>en s’assurant auprès de la personne que la demande provient d’elle-même et qu’elle ne résulte pas de pressions extérieures;</a:t>
            </a:r>
          </a:p>
          <a:p>
            <a:pPr lvl="1">
              <a:lnSpc>
                <a:spcPct val="120000"/>
              </a:lnSpc>
              <a:spcBef>
                <a:spcPts val="600"/>
              </a:spcBef>
            </a:pPr>
            <a:r>
              <a:rPr lang="fr-FR" dirty="0"/>
              <a:t>en s’assurant auprès d’elle qu’elle comprend bien l’importance de sa demande, notamment en l’informant du pronostic relatif à la maladie, des possibilités thérapeutiques envisageables et de leurs conséquences;</a:t>
            </a:r>
          </a:p>
        </p:txBody>
      </p:sp>
    </p:spTree>
    <p:extLst>
      <p:ext uri="{BB962C8B-B14F-4D97-AF65-F5344CB8AC3E}">
        <p14:creationId xmlns:p14="http://schemas.microsoft.com/office/powerpoint/2010/main" val="83601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M - nouvelle V" id="{43D8A2C5-8A34-45BA-9FB7-5807896EBD60}" vid="{D50C68BC-EBD4-4EA1-BD93-6F27D5706E51}"/>
    </a:ext>
  </a:extLst>
</a:theme>
</file>

<file path=docProps/app.xml><?xml version="1.0" encoding="utf-8"?>
<Properties xmlns="http://schemas.openxmlformats.org/officeDocument/2006/extended-properties" xmlns:vt="http://schemas.openxmlformats.org/officeDocument/2006/docPropsVTypes">
  <Template>Thème Office</Template>
  <TotalTime>0</TotalTime>
  <Words>2776</Words>
  <Application>Microsoft Macintosh PowerPoint</Application>
  <PresentationFormat>Grand écran</PresentationFormat>
  <Paragraphs>161</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Inter Black</vt:lpstr>
      <vt:lpstr>Inter Medium</vt:lpstr>
      <vt:lpstr>Inter SemiBold</vt:lpstr>
      <vt:lpstr>Louis George Cafe</vt:lpstr>
      <vt:lpstr>Thème Office</vt:lpstr>
      <vt:lpstr>Aide médicale à mourir Une loi évolutive pour la dignité en fin de vie </vt:lpstr>
      <vt:lpstr>Plan de présentation</vt:lpstr>
      <vt:lpstr>À propos de l'aide médicale à mourir </vt:lpstr>
      <vt:lpstr>À propos de l'aide médicale à mourir (suite)</vt:lpstr>
      <vt:lpstr>À propos de l'aide médicale à mourir (suite)</vt:lpstr>
      <vt:lpstr>Exigences requises pour recevoir l’aide médicale à mourir </vt:lpstr>
      <vt:lpstr>Exigences requises pour recevoir l’aide médicale à mourir (suite)</vt:lpstr>
      <vt:lpstr>Exigences requises pour recevoir l’aide médicale à mourir (suite)</vt:lpstr>
      <vt:lpstr>Exigences requises pour recevoir l’aide médicale à mourir (suite)</vt:lpstr>
      <vt:lpstr>Exigences requises pour recevoir l’aide médicale à mourir (suite)</vt:lpstr>
      <vt:lpstr>Exigences requises pour recevoir l’aide médicale à mourir (suite)</vt:lpstr>
      <vt:lpstr>Exigences requises pour recevoir l’aide médicale à mourir (suite)</vt:lpstr>
      <vt:lpstr>Exigences requises pour recevoir l’aide médicale à mourir (suite)</vt:lpstr>
      <vt:lpstr>Exigences requises pour recevoir l’aide médicale à mourir (suite)</vt:lpstr>
      <vt:lpstr>Démarche pour faire une demande d’aide médicale à mourir </vt:lpstr>
      <vt:lpstr>Démarche pour faire une demande d’aide médicale à mourir (suite)</vt:lpstr>
      <vt:lpstr>Démarche pour faire une demande d’aide médicale à mourir (suite)</vt:lpstr>
      <vt:lpstr>Démarche pour faire une demande d’aide médicale à mourir (suite)</vt:lpstr>
      <vt:lpstr>Démarche pour faire une demande d’aide médicale à mourir (suite)</vt:lpstr>
      <vt:lpstr>Démarche pour faire une demande d’aide médicale à mourir (suite)</vt:lpstr>
      <vt:lpstr>Le projet de loi 11 : Loi modifiant la Loi sur les soins de fin de vie et d’autres dispositions législatives</vt:lpstr>
      <vt:lpstr>Le projet de loi 11 : Loi modifiant la Loi sur les soins de fin de vie et d’autres dispositions législatives (suite)</vt:lpstr>
      <vt:lpstr>Le projet de loi 11 : Loi modifiant la Loi sur les soins de fin de vie et d’autres dispositions législatives (suite)</vt:lpstr>
      <vt:lpstr>Le projet de loi 11 : Loi modifiant la Loi sur les soins de fin de vie et d’autres dispositions législatives (suite)</vt:lpstr>
      <vt:lpstr>Les directives médicales anticipées</vt:lpstr>
      <vt:lpstr>Les directives médicales anticipées (suite)</vt:lpstr>
      <vt:lpstr>Les directives médicales anticipées (suite)</vt:lpstr>
      <vt:lpstr>Les directives médicales anticipées (suite)</vt:lpstr>
      <vt:lpstr>Les directives médicales anticipées (suite)</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 médicale à mourir Une loi évolutive pour la dignité en fin de vie </dc:title>
  <dc:creator>Chevalier michel</dc:creator>
  <cp:lastModifiedBy>Chevalier michel</cp:lastModifiedBy>
  <cp:revision>1</cp:revision>
  <dcterms:created xsi:type="dcterms:W3CDTF">2024-05-28T23:25:16Z</dcterms:created>
  <dcterms:modified xsi:type="dcterms:W3CDTF">2024-05-28T23:26:12Z</dcterms:modified>
</cp:coreProperties>
</file>